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7" r:id="rId2"/>
  </p:sldMasterIdLst>
  <p:notesMasterIdLst>
    <p:notesMasterId r:id="rId27"/>
  </p:notesMasterIdLst>
  <p:sldIdLst>
    <p:sldId id="281" r:id="rId3"/>
    <p:sldId id="256" r:id="rId4"/>
    <p:sldId id="278" r:id="rId5"/>
    <p:sldId id="273" r:id="rId6"/>
    <p:sldId id="258" r:id="rId7"/>
    <p:sldId id="260" r:id="rId8"/>
    <p:sldId id="262" r:id="rId9"/>
    <p:sldId id="257" r:id="rId10"/>
    <p:sldId id="263" r:id="rId11"/>
    <p:sldId id="274" r:id="rId12"/>
    <p:sldId id="275" r:id="rId13"/>
    <p:sldId id="280" r:id="rId14"/>
    <p:sldId id="277" r:id="rId15"/>
    <p:sldId id="279" r:id="rId16"/>
    <p:sldId id="261" r:id="rId17"/>
    <p:sldId id="265" r:id="rId18"/>
    <p:sldId id="266" r:id="rId19"/>
    <p:sldId id="267" r:id="rId20"/>
    <p:sldId id="269" r:id="rId21"/>
    <p:sldId id="268" r:id="rId22"/>
    <p:sldId id="270" r:id="rId23"/>
    <p:sldId id="264" r:id="rId24"/>
    <p:sldId id="272"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F6480-0A0D-420D-90AB-DBDA1834F973}" v="5" dt="2020-12-04T17:23:07.683"/>
    <p1510:client id="{534841EF-E008-49BA-AF9C-8E169C6140BD}" v="2" dt="2020-12-04T17:19:56.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35"/>
    <p:restoredTop sz="94650"/>
  </p:normalViewPr>
  <p:slideViewPr>
    <p:cSldViewPr snapToGrid="0">
      <p:cViewPr varScale="1">
        <p:scale>
          <a:sx n="82" d="100"/>
          <a:sy n="82" d="100"/>
        </p:scale>
        <p:origin x="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92279-EFB4-460A-B55B-767720851221}"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53FD-1CD0-4D86-B2AE-95A97EE65435}" type="slidenum">
              <a:rPr lang="en-US" smtClean="0"/>
              <a:t>‹#›</a:t>
            </a:fld>
            <a:endParaRPr lang="en-US"/>
          </a:p>
        </p:txBody>
      </p:sp>
    </p:spTree>
    <p:extLst>
      <p:ext uri="{BB962C8B-B14F-4D97-AF65-F5344CB8AC3E}">
        <p14:creationId xmlns:p14="http://schemas.microsoft.com/office/powerpoint/2010/main" val="2498296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C0F40-FBEB-4BFE-A7DD-D6C7E55EBC9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4708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EF53FD-1CD0-4D86-B2AE-95A97EE65435}" type="slidenum">
              <a:rPr lang="en-US" smtClean="0"/>
              <a:t>13</a:t>
            </a:fld>
            <a:endParaRPr lang="en-US"/>
          </a:p>
        </p:txBody>
      </p:sp>
    </p:spTree>
    <p:extLst>
      <p:ext uri="{BB962C8B-B14F-4D97-AF65-F5344CB8AC3E}">
        <p14:creationId xmlns:p14="http://schemas.microsoft.com/office/powerpoint/2010/main" val="393645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12756-2953-4A03-BA4F-889891D230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D10CF9-4AF3-4359-A5CF-936FC06A0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FB4DF4-6843-4A43-BCA0-70C4187C6505}"/>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5" name="Footer Placeholder 4">
            <a:extLst>
              <a:ext uri="{FF2B5EF4-FFF2-40B4-BE49-F238E27FC236}">
                <a16:creationId xmlns:a16="http://schemas.microsoft.com/office/drawing/2014/main" id="{E6878ECB-B62C-43E7-987A-ECF51AB0F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EDE3E-8FFB-461E-8155-486243154C3A}"/>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285261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B2D3-EC34-46D5-BA7D-BD8EB6E38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1561F6-66A2-4061-BE2F-BB00C8232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5CFEF-CF77-4146-99F1-AADFC9978550}"/>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5" name="Footer Placeholder 4">
            <a:extLst>
              <a:ext uri="{FF2B5EF4-FFF2-40B4-BE49-F238E27FC236}">
                <a16:creationId xmlns:a16="http://schemas.microsoft.com/office/drawing/2014/main" id="{02BAD365-9418-4FA4-87DB-E7C13B9D1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7753E-FE3D-43FB-AEAE-277CEF5875A5}"/>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266172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2D1020-D04D-45EC-B88F-DB2585DA38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48071-5540-4C3D-80B1-50765C32C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386FB-942B-4681-A3B9-7C1170C0776B}"/>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5" name="Footer Placeholder 4">
            <a:extLst>
              <a:ext uri="{FF2B5EF4-FFF2-40B4-BE49-F238E27FC236}">
                <a16:creationId xmlns:a16="http://schemas.microsoft.com/office/drawing/2014/main" id="{4C1473F4-FD7D-4EE0-A277-109C0480A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D3581-7900-4BF6-B83E-D283515089D1}"/>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3006806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28B0BA-1386-4379-AB7A-3107CDF3917D}" type="datetimeFigureOut">
              <a:rPr lang="en-US" smtClean="0">
                <a:solidFill>
                  <a:prstClr val="black">
                    <a:tint val="75000"/>
                  </a:prstClr>
                </a:solidFill>
              </a:rPr>
              <a:pPr/>
              <a:t>10/17/23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8BC47-BE61-4944-8806-36F603F9B4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01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C72A-7426-4E60-BC19-3ECA8E537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FB3294-1DD6-4F8B-B9FE-8D395E24C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C52A-5C87-4C0B-B935-6FBF0A99AE97}"/>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5" name="Footer Placeholder 4">
            <a:extLst>
              <a:ext uri="{FF2B5EF4-FFF2-40B4-BE49-F238E27FC236}">
                <a16:creationId xmlns:a16="http://schemas.microsoft.com/office/drawing/2014/main" id="{B06F5A0B-CDFC-43ED-916E-218557586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15002-EDC0-44F0-B201-FB21A8F034A7}"/>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316867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85F2-C25C-40C9-896E-B5C1F0443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B980C6-2D40-4931-8AA9-F3B5B30D5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D9A835-98F6-4375-A719-B2B38E00390D}"/>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5" name="Footer Placeholder 4">
            <a:extLst>
              <a:ext uri="{FF2B5EF4-FFF2-40B4-BE49-F238E27FC236}">
                <a16:creationId xmlns:a16="http://schemas.microsoft.com/office/drawing/2014/main" id="{FA3D04CD-D4FB-41C3-98A0-D1E0016C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740C5-C50D-45AE-896A-7B2257D92FE4}"/>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13836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B5A5-A431-40BB-8470-119B3BE1F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2C3C38-07AB-4779-BFD2-74936E75F1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8F268E-4E99-4B02-B80B-5291DF6AE8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44F2A1-2F1D-4AE0-B536-F57420189642}"/>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6" name="Footer Placeholder 5">
            <a:extLst>
              <a:ext uri="{FF2B5EF4-FFF2-40B4-BE49-F238E27FC236}">
                <a16:creationId xmlns:a16="http://schemas.microsoft.com/office/drawing/2014/main" id="{0FFB3E28-1474-4030-ADCB-BC3DD1170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2EE83-D1D9-4861-B266-8BBD8DE4C738}"/>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273492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36F9C-C2F6-46B8-A0E5-9DFF921B0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25212-9FA0-49F3-B867-0D4A2CDCA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5FC0E-FEDB-497F-A6E4-C693EA26A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F7B4D0-04A9-44D0-8813-F70BE7DE8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F34809-5E46-4AAE-95EE-DFB52585D1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686E98-FB14-45F2-A9C7-4E3E4D6CDB0D}"/>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8" name="Footer Placeholder 7">
            <a:extLst>
              <a:ext uri="{FF2B5EF4-FFF2-40B4-BE49-F238E27FC236}">
                <a16:creationId xmlns:a16="http://schemas.microsoft.com/office/drawing/2014/main" id="{D151636D-F558-4BAF-9549-AE0C64F349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9E915-7A77-41A6-B8A5-1CA7C188F0F8}"/>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31978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D4E1-472F-45AB-9C62-AA84D9A3FB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1474A1-36A9-44B1-BFA3-BF3A247117DF}"/>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4" name="Footer Placeholder 3">
            <a:extLst>
              <a:ext uri="{FF2B5EF4-FFF2-40B4-BE49-F238E27FC236}">
                <a16:creationId xmlns:a16="http://schemas.microsoft.com/office/drawing/2014/main" id="{EE7504FE-3902-40E1-8DD8-AEC7ABD6D3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BC4B75-918F-4C1A-9F59-7B76A513F403}"/>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400672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6F6B6-3BC8-449C-BECC-EBCB728FAA74}"/>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3" name="Footer Placeholder 2">
            <a:extLst>
              <a:ext uri="{FF2B5EF4-FFF2-40B4-BE49-F238E27FC236}">
                <a16:creationId xmlns:a16="http://schemas.microsoft.com/office/drawing/2014/main" id="{D3F2DAD8-56E7-42EA-A11B-B97D0E2380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31D48-0144-4270-8511-1E1EA863D4AB}"/>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30477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70F5-496F-45AA-B392-89B3CB9E2A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DEC00-40B1-4CFC-9C5F-E5F70382C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92C21-8F7B-4A80-B98A-F05A49C9B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011C57-74E4-4B1D-B48D-9C610736829D}"/>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6" name="Footer Placeholder 5">
            <a:extLst>
              <a:ext uri="{FF2B5EF4-FFF2-40B4-BE49-F238E27FC236}">
                <a16:creationId xmlns:a16="http://schemas.microsoft.com/office/drawing/2014/main" id="{6644AD72-22A2-4425-81F7-E6B722295C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5BD1C-F891-495C-A7B5-C03A53A951E2}"/>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397298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2135-5D31-4E97-B041-6354BDA30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C4760-8DE4-4D95-A72A-87D089ACC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CDEE1-129C-43FD-ADC6-4BE57D812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66AA3-9C09-4AA9-BB1C-7F366385B1E8}"/>
              </a:ext>
            </a:extLst>
          </p:cNvPr>
          <p:cNvSpPr>
            <a:spLocks noGrp="1"/>
          </p:cNvSpPr>
          <p:nvPr>
            <p:ph type="dt" sz="half" idx="10"/>
          </p:nvPr>
        </p:nvSpPr>
        <p:spPr/>
        <p:txBody>
          <a:bodyPr/>
          <a:lstStyle/>
          <a:p>
            <a:fld id="{7898ADDC-A91E-4C49-BE7B-8A28309F143D}" type="datetimeFigureOut">
              <a:rPr lang="en-US" smtClean="0"/>
              <a:t>10/17/23</a:t>
            </a:fld>
            <a:endParaRPr lang="en-US"/>
          </a:p>
        </p:txBody>
      </p:sp>
      <p:sp>
        <p:nvSpPr>
          <p:cNvPr id="6" name="Footer Placeholder 5">
            <a:extLst>
              <a:ext uri="{FF2B5EF4-FFF2-40B4-BE49-F238E27FC236}">
                <a16:creationId xmlns:a16="http://schemas.microsoft.com/office/drawing/2014/main" id="{17E3EBAE-AB25-42A4-8BE4-0202DCA6FE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4B989-195D-481E-ABF4-54CB3AC261C1}"/>
              </a:ext>
            </a:extLst>
          </p:cNvPr>
          <p:cNvSpPr>
            <a:spLocks noGrp="1"/>
          </p:cNvSpPr>
          <p:nvPr>
            <p:ph type="sldNum" sz="quarter" idx="12"/>
          </p:nvPr>
        </p:nvSpPr>
        <p:spPr/>
        <p:txBody>
          <a:bodyPr/>
          <a:lstStyle/>
          <a:p>
            <a:fld id="{E152B8C9-D210-4868-910E-0CE487AEAE99}" type="slidenum">
              <a:rPr lang="en-US" smtClean="0"/>
              <a:t>‹#›</a:t>
            </a:fld>
            <a:endParaRPr lang="en-US"/>
          </a:p>
        </p:txBody>
      </p:sp>
    </p:spTree>
    <p:extLst>
      <p:ext uri="{BB962C8B-B14F-4D97-AF65-F5344CB8AC3E}">
        <p14:creationId xmlns:p14="http://schemas.microsoft.com/office/powerpoint/2010/main" val="110075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D4A48C-9673-4ADB-AF5B-B020615F33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4ABD3-E377-4A1F-837C-DF8AECC714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7230A-8CB6-4459-B289-F1E1C2AE1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8ADDC-A91E-4C49-BE7B-8A28309F143D}" type="datetimeFigureOut">
              <a:rPr lang="en-US" smtClean="0"/>
              <a:t>10/17/23</a:t>
            </a:fld>
            <a:endParaRPr lang="en-US"/>
          </a:p>
        </p:txBody>
      </p:sp>
      <p:sp>
        <p:nvSpPr>
          <p:cNvPr id="5" name="Footer Placeholder 4">
            <a:extLst>
              <a:ext uri="{FF2B5EF4-FFF2-40B4-BE49-F238E27FC236}">
                <a16:creationId xmlns:a16="http://schemas.microsoft.com/office/drawing/2014/main" id="{D0948988-0D31-4E1F-8F81-623281A7C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BC9F14-61E2-4360-A6D3-31745288D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B8C9-D210-4868-910E-0CE487AEAE99}" type="slidenum">
              <a:rPr lang="en-US" smtClean="0"/>
              <a:t>‹#›</a:t>
            </a:fld>
            <a:endParaRPr lang="en-US"/>
          </a:p>
        </p:txBody>
      </p:sp>
    </p:spTree>
    <p:extLst>
      <p:ext uri="{BB962C8B-B14F-4D97-AF65-F5344CB8AC3E}">
        <p14:creationId xmlns:p14="http://schemas.microsoft.com/office/powerpoint/2010/main" val="4113153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2A28B0BA-1386-4379-AB7A-3107CDF3917D}" type="datetimeFigureOut">
              <a:rPr lang="en-US" smtClean="0">
                <a:solidFill>
                  <a:prstClr val="black">
                    <a:tint val="75000"/>
                  </a:prstClr>
                </a:solidFill>
                <a:latin typeface="Calibri"/>
              </a:rPr>
              <a:pPr eaLnBrk="1" fontAlgn="auto" hangingPunct="1">
                <a:spcBef>
                  <a:spcPts val="0"/>
                </a:spcBef>
                <a:spcAft>
                  <a:spcPts val="0"/>
                </a:spcAft>
              </a:pPr>
              <a:t>10/17/23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508BC47-BE61-4944-8806-36F603F9B4AC}"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9403589"/>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microsoft.com/en-us/visualstudio/test/unit-test-your-code?view=vs-2019"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6FDAE1A-CFF3-4A4B-B3E4-71B4DC302763}"/>
              </a:ext>
            </a:extLst>
          </p:cNvPr>
          <p:cNvSpPr txBox="1"/>
          <p:nvPr/>
        </p:nvSpPr>
        <p:spPr>
          <a:xfrm>
            <a:off x="1966185" y="2395903"/>
            <a:ext cx="8146644" cy="176971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AGILE-BASED QUALITY TESTING</a:t>
            </a:r>
            <a:endParaRPr lang="en-US" sz="2400" dirty="0">
              <a:latin typeface="Arial" panose="020B0604020202020204" pitchFamily="34" charset="0"/>
              <a:cs typeface="Arial" panose="020B0604020202020204" pitchFamily="34" charset="0"/>
            </a:endParaRPr>
          </a:p>
          <a:p>
            <a:endParaRPr lang="en-US" sz="1100" dirty="0">
              <a:solidFill>
                <a:prstClr val="black"/>
              </a:solidFill>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The following framework describes automated, inclusive testing, principal roles, and RACI testing. </a:t>
            </a:r>
            <a:endParaRPr lang="en-US" sz="1400" dirty="0">
              <a:solidFill>
                <a:prstClr val="black"/>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23 Pages  20-1314</a:t>
            </a:r>
            <a:r>
              <a:rPr lang="en-US" sz="2400" dirty="0">
                <a:latin typeface="Arial" panose="020B0604020202020204" pitchFamily="34" charset="0"/>
                <a:cs typeface="Arial" panose="020B0604020202020204" pitchFamily="34" charset="0"/>
              </a:rPr>
              <a:t> </a:t>
            </a:r>
          </a:p>
          <a:p>
            <a:endParaRPr lang="en-US" sz="1400" dirty="0">
              <a:solidFill>
                <a:prstClr val="black"/>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966185" y="5132802"/>
            <a:ext cx="8351776" cy="1417965"/>
          </a:xfrm>
          <a:prstGeom prst="rect">
            <a:avLst/>
          </a:prstGeom>
        </p:spPr>
      </p:pic>
      <p:pic>
        <p:nvPicPr>
          <p:cNvPr id="3" name="Picture 2"/>
          <p:cNvPicPr>
            <a:picLocks noChangeAspect="1"/>
          </p:cNvPicPr>
          <p:nvPr/>
        </p:nvPicPr>
        <p:blipFill>
          <a:blip r:embed="rId4"/>
          <a:stretch>
            <a:fillRect/>
          </a:stretch>
        </p:blipFill>
        <p:spPr>
          <a:xfrm>
            <a:off x="1817120" y="219095"/>
            <a:ext cx="8649907" cy="1876687"/>
          </a:xfrm>
          <a:prstGeom prst="rect">
            <a:avLst/>
          </a:prstGeom>
        </p:spPr>
      </p:pic>
    </p:spTree>
    <p:extLst>
      <p:ext uri="{BB962C8B-B14F-4D97-AF65-F5344CB8AC3E}">
        <p14:creationId xmlns:p14="http://schemas.microsoft.com/office/powerpoint/2010/main" val="1665781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33">
            <a:extLst>
              <a:ext uri="{FF2B5EF4-FFF2-40B4-BE49-F238E27FC236}">
                <a16:creationId xmlns:a16="http://schemas.microsoft.com/office/drawing/2014/main" id="{9D59A798-5D7B-4755-A19B-F3E3CDABC9E3}"/>
              </a:ext>
            </a:extLst>
          </p:cNvPr>
          <p:cNvGraphicFramePr>
            <a:graphicFrameLocks noGrp="1"/>
          </p:cNvGraphicFramePr>
          <p:nvPr>
            <p:extLst>
              <p:ext uri="{D42A27DB-BD31-4B8C-83A1-F6EECF244321}">
                <p14:modId xmlns:p14="http://schemas.microsoft.com/office/powerpoint/2010/main" val="3601744953"/>
              </p:ext>
            </p:extLst>
          </p:nvPr>
        </p:nvGraphicFramePr>
        <p:xfrm>
          <a:off x="196517" y="1412674"/>
          <a:ext cx="11784765" cy="4450080"/>
        </p:xfrm>
        <a:graphic>
          <a:graphicData uri="http://schemas.openxmlformats.org/drawingml/2006/table">
            <a:tbl>
              <a:tblPr firstRow="1" bandRow="1">
                <a:tableStyleId>{5940675A-B579-460E-94D1-54222C63F5DA}</a:tableStyleId>
              </a:tblPr>
              <a:tblGrid>
                <a:gridCol w="378944">
                  <a:extLst>
                    <a:ext uri="{9D8B030D-6E8A-4147-A177-3AD203B41FA5}">
                      <a16:colId xmlns:a16="http://schemas.microsoft.com/office/drawing/2014/main" val="3626496211"/>
                    </a:ext>
                  </a:extLst>
                </a:gridCol>
                <a:gridCol w="628499">
                  <a:extLst>
                    <a:ext uri="{9D8B030D-6E8A-4147-A177-3AD203B41FA5}">
                      <a16:colId xmlns:a16="http://schemas.microsoft.com/office/drawing/2014/main" val="1723560589"/>
                    </a:ext>
                  </a:extLst>
                </a:gridCol>
                <a:gridCol w="4869381">
                  <a:extLst>
                    <a:ext uri="{9D8B030D-6E8A-4147-A177-3AD203B41FA5}">
                      <a16:colId xmlns:a16="http://schemas.microsoft.com/office/drawing/2014/main" val="3409325966"/>
                    </a:ext>
                  </a:extLst>
                </a:gridCol>
                <a:gridCol w="308782">
                  <a:extLst>
                    <a:ext uri="{9D8B030D-6E8A-4147-A177-3AD203B41FA5}">
                      <a16:colId xmlns:a16="http://schemas.microsoft.com/office/drawing/2014/main" val="3741616490"/>
                    </a:ext>
                  </a:extLst>
                </a:gridCol>
                <a:gridCol w="306425">
                  <a:extLst>
                    <a:ext uri="{9D8B030D-6E8A-4147-A177-3AD203B41FA5}">
                      <a16:colId xmlns:a16="http://schemas.microsoft.com/office/drawing/2014/main" val="669701085"/>
                    </a:ext>
                  </a:extLst>
                </a:gridCol>
                <a:gridCol w="318320">
                  <a:extLst>
                    <a:ext uri="{9D8B030D-6E8A-4147-A177-3AD203B41FA5}">
                      <a16:colId xmlns:a16="http://schemas.microsoft.com/office/drawing/2014/main" val="2903249341"/>
                    </a:ext>
                  </a:extLst>
                </a:gridCol>
                <a:gridCol w="4974414">
                  <a:extLst>
                    <a:ext uri="{9D8B030D-6E8A-4147-A177-3AD203B41FA5}">
                      <a16:colId xmlns:a16="http://schemas.microsoft.com/office/drawing/2014/main" val="3248098689"/>
                    </a:ext>
                  </a:extLst>
                </a:gridCol>
              </a:tblGrid>
              <a:tr h="370840">
                <a:tc gridSpan="3">
                  <a:txBody>
                    <a:bodyPr/>
                    <a:lstStyle/>
                    <a:p>
                      <a:r>
                        <a:rPr lang="en-US" sz="1400"/>
                        <a:t>Epic #/Name:</a:t>
                      </a:r>
                    </a:p>
                  </a:txBody>
                  <a:tcPr/>
                </a:tc>
                <a:tc hMerge="1">
                  <a:txBody>
                    <a:bodyPr/>
                    <a:lstStyle/>
                    <a:p>
                      <a:endParaRPr lang="en-US" sz="140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Required</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sz="1400" kern="1200">
                        <a:solidFill>
                          <a:schemeClr val="tx1"/>
                        </a:solidFill>
                        <a:latin typeface="+mn-lt"/>
                        <a:ea typeface="+mn-ea"/>
                        <a:cs typeface="+mn-cs"/>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4234491392"/>
                  </a:ext>
                </a:extLst>
              </a:tr>
              <a:tr h="370840">
                <a:tc>
                  <a:txBody>
                    <a:bodyPr/>
                    <a:lstStyle/>
                    <a:p>
                      <a:endParaRPr lang="en-US" sz="1400"/>
                    </a:p>
                  </a:txBody>
                  <a:tcPr/>
                </a:tc>
                <a:tc>
                  <a:txBody>
                    <a:bodyPr/>
                    <a:lstStyle/>
                    <a:p>
                      <a:r>
                        <a:rPr lang="en-US" sz="1400"/>
                        <a:t>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Test Name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S</a:t>
                      </a:r>
                    </a:p>
                  </a:txBody>
                  <a:tcPr/>
                </a:tc>
                <a:tc>
                  <a:txBody>
                    <a:bodyPr/>
                    <a:lstStyle/>
                    <a:p>
                      <a:r>
                        <a:rPr lang="en-US" sz="1400" kern="1200">
                          <a:solidFill>
                            <a:schemeClr val="tx1"/>
                          </a:solidFill>
                          <a:latin typeface="+mn-lt"/>
                          <a:ea typeface="+mn-ea"/>
                          <a:cs typeface="+mn-cs"/>
                        </a:rPr>
                        <a:t>Epic Current and Desired Coverage</a:t>
                      </a:r>
                    </a:p>
                  </a:txBody>
                  <a:tcPr/>
                </a:tc>
                <a:extLst>
                  <a:ext uri="{0D108BD9-81ED-4DB2-BD59-A6C34878D82A}">
                    <a16:rowId xmlns:a16="http://schemas.microsoft.com/office/drawing/2014/main" val="706794511"/>
                  </a:ext>
                </a:extLst>
              </a:tr>
              <a:tr h="370840">
                <a:tc>
                  <a:txBody>
                    <a:bodyPr/>
                    <a:lstStyle/>
                    <a:p>
                      <a:r>
                        <a:rPr lang="en-US" sz="1400"/>
                        <a:t>1</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Unit (Application Code) Test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a:p>
                  </a:txBody>
                  <a:tcPr/>
                </a:tc>
                <a:extLst>
                  <a:ext uri="{0D108BD9-81ED-4DB2-BD59-A6C34878D82A}">
                    <a16:rowId xmlns:a16="http://schemas.microsoft.com/office/drawing/2014/main" val="3467783307"/>
                  </a:ext>
                </a:extLst>
              </a:tr>
              <a:tr h="370840">
                <a:tc>
                  <a:txBody>
                    <a:bodyPr/>
                    <a:lstStyle/>
                    <a:p>
                      <a:r>
                        <a:rPr lang="en-US" sz="1400"/>
                        <a:t>2</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Static Code Analysis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a:p>
                  </a:txBody>
                  <a:tcPr/>
                </a:tc>
                <a:extLst>
                  <a:ext uri="{0D108BD9-81ED-4DB2-BD59-A6C34878D82A}">
                    <a16:rowId xmlns:a16="http://schemas.microsoft.com/office/drawing/2014/main" val="1920755455"/>
                  </a:ext>
                </a:extLst>
              </a:tr>
              <a:tr h="370840">
                <a:tc>
                  <a:txBody>
                    <a:bodyPr/>
                    <a:lstStyle/>
                    <a:p>
                      <a:r>
                        <a:rPr lang="en-US" sz="1400"/>
                        <a:t>3</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Domain Tests (API/Service, Security, Database, etc.)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a:p>
                  </a:txBody>
                  <a:tcPr/>
                </a:tc>
                <a:extLst>
                  <a:ext uri="{0D108BD9-81ED-4DB2-BD59-A6C34878D82A}">
                    <a16:rowId xmlns:a16="http://schemas.microsoft.com/office/drawing/2014/main" val="2281263209"/>
                  </a:ext>
                </a:extLst>
              </a:tr>
              <a:tr h="370840">
                <a:tc>
                  <a:txBody>
                    <a:bodyPr/>
                    <a:lstStyle/>
                    <a:p>
                      <a:r>
                        <a:rPr lang="en-US" sz="1400"/>
                        <a:t>4</a:t>
                      </a:r>
                    </a:p>
                  </a:txBody>
                  <a:tcPr/>
                </a:tc>
                <a:tc>
                  <a:txBody>
                    <a:bodyPr/>
                    <a:lstStyle/>
                    <a:p>
                      <a:r>
                        <a:rPr lang="en-US" sz="1400"/>
                        <a:t>CI/CD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Integration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a:p>
                  </a:txBody>
                  <a:tcPr/>
                </a:tc>
                <a:extLst>
                  <a:ext uri="{0D108BD9-81ED-4DB2-BD59-A6C34878D82A}">
                    <a16:rowId xmlns:a16="http://schemas.microsoft.com/office/drawing/2014/main" val="2628239178"/>
                  </a:ext>
                </a:extLst>
              </a:tr>
              <a:tr h="370840">
                <a:tc>
                  <a:txBody>
                    <a:bodyPr/>
                    <a:lstStyle/>
                    <a:p>
                      <a:r>
                        <a:rPr lang="en-US" sz="1400"/>
                        <a:t>5</a:t>
                      </a:r>
                    </a:p>
                  </a:txBody>
                  <a:tcPr/>
                </a:tc>
                <a:tc>
                  <a:txBody>
                    <a:bodyPr/>
                    <a:lstStyle/>
                    <a:p>
                      <a:r>
                        <a:rPr lang="en-US" sz="1400"/>
                        <a:t>CI/CD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System/Regression Testing (Smoke Packs)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endParaRPr lang="en-US"/>
                    </a:p>
                  </a:txBody>
                  <a:tcPr/>
                </a:tc>
                <a:extLst>
                  <a:ext uri="{0D108BD9-81ED-4DB2-BD59-A6C34878D82A}">
                    <a16:rowId xmlns:a16="http://schemas.microsoft.com/office/drawing/2014/main" val="2512756597"/>
                  </a:ext>
                </a:extLst>
              </a:tr>
              <a:tr h="370840">
                <a:tc>
                  <a:txBody>
                    <a:bodyPr/>
                    <a:lstStyle/>
                    <a:p>
                      <a:r>
                        <a:rPr lang="en-US" sz="1400"/>
                        <a:t>6</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Stress / Load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endParaRPr lang="en-US"/>
                    </a:p>
                  </a:txBody>
                  <a:tcPr/>
                </a:tc>
                <a:extLst>
                  <a:ext uri="{0D108BD9-81ED-4DB2-BD59-A6C34878D82A}">
                    <a16:rowId xmlns:a16="http://schemas.microsoft.com/office/drawing/2014/main" val="2134058320"/>
                  </a:ext>
                </a:extLst>
              </a:tr>
              <a:tr h="370840">
                <a:tc>
                  <a:txBody>
                    <a:bodyPr/>
                    <a:lstStyle/>
                    <a:p>
                      <a:r>
                        <a:rPr lang="en-US" sz="1400"/>
                        <a:t>7</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User Acceptance Testing (Automated)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endParaRPr lang="en-US"/>
                    </a:p>
                  </a:txBody>
                  <a:tcPr/>
                </a:tc>
                <a:extLst>
                  <a:ext uri="{0D108BD9-81ED-4DB2-BD59-A6C34878D82A}">
                    <a16:rowId xmlns:a16="http://schemas.microsoft.com/office/drawing/2014/main" val="3848348490"/>
                  </a:ext>
                </a:extLst>
              </a:tr>
              <a:tr h="370840">
                <a:tc>
                  <a:txBody>
                    <a:bodyPr/>
                    <a:lstStyle/>
                    <a:p>
                      <a:r>
                        <a:rPr lang="en-US" sz="1400"/>
                        <a:t>8</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User Acceptance Testing (User/Manual)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endParaRPr lang="en-US"/>
                    </a:p>
                  </a:txBody>
                  <a:tcPr/>
                </a:tc>
                <a:extLst>
                  <a:ext uri="{0D108BD9-81ED-4DB2-BD59-A6C34878D82A}">
                    <a16:rowId xmlns:a16="http://schemas.microsoft.com/office/drawing/2014/main" val="3842556993"/>
                  </a:ext>
                </a:extLst>
              </a:tr>
              <a:tr h="370840">
                <a:tc>
                  <a:txBody>
                    <a:bodyPr/>
                    <a:lstStyle/>
                    <a:p>
                      <a:r>
                        <a:rPr lang="en-US" sz="1400"/>
                        <a:t>9</a:t>
                      </a:r>
                    </a:p>
                  </a:txBody>
                  <a:tcPr/>
                </a:tc>
                <a:tc>
                  <a:txBody>
                    <a:bodyPr/>
                    <a:lstStyle/>
                    <a:p>
                      <a:r>
                        <a:rPr lang="en-US" sz="1400"/>
                        <a:t>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Synthetic Testing / Application Performance Monitoring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endParaRPr lang="en-US"/>
                    </a:p>
                  </a:txBody>
                  <a:tcPr/>
                </a:tc>
                <a:extLst>
                  <a:ext uri="{0D108BD9-81ED-4DB2-BD59-A6C34878D82A}">
                    <a16:rowId xmlns:a16="http://schemas.microsoft.com/office/drawing/2014/main" val="4029716019"/>
                  </a:ext>
                </a:extLst>
              </a:tr>
              <a:tr h="370840">
                <a:tc>
                  <a:txBody>
                    <a:bodyPr/>
                    <a:lstStyle/>
                    <a:p>
                      <a:r>
                        <a:rPr lang="en-US" sz="1400"/>
                        <a:t>10</a:t>
                      </a:r>
                    </a:p>
                  </a:txBody>
                  <a:tcPr/>
                </a:tc>
                <a:tc>
                  <a:txBody>
                    <a:bodyPr/>
                    <a:lstStyle/>
                    <a:p>
                      <a:r>
                        <a:rPr lang="en-US" sz="1400"/>
                        <a:t>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Resilience (Exploration)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dirty="0"/>
                    </a:p>
                  </a:txBody>
                  <a:tcPr/>
                </a:tc>
                <a:extLst>
                  <a:ext uri="{0D108BD9-81ED-4DB2-BD59-A6C34878D82A}">
                    <a16:rowId xmlns:a16="http://schemas.microsoft.com/office/drawing/2014/main" val="1751434664"/>
                  </a:ext>
                </a:extLst>
              </a:tr>
            </a:tbl>
          </a:graphicData>
        </a:graphic>
      </p:graphicFrame>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196517" y="12316"/>
            <a:ext cx="10515600" cy="614834"/>
          </a:xfrm>
        </p:spPr>
        <p:txBody>
          <a:bodyPr>
            <a:normAutofit fontScale="90000"/>
          </a:bodyPr>
          <a:lstStyle/>
          <a:p>
            <a:r>
              <a:rPr lang="en-US"/>
              <a:t>Tests Coverage Template for an Agile Epic</a:t>
            </a:r>
            <a:endParaRPr lang="en-US" i="1"/>
          </a:p>
        </p:txBody>
      </p:sp>
      <p:cxnSp>
        <p:nvCxnSpPr>
          <p:cNvPr id="5" name="Straight Connector 4">
            <a:extLst>
              <a:ext uri="{FF2B5EF4-FFF2-40B4-BE49-F238E27FC236}">
                <a16:creationId xmlns:a16="http://schemas.microsoft.com/office/drawing/2014/main" id="{63B6F79F-FF55-491A-A70E-E6C3438F88B0}"/>
              </a:ext>
            </a:extLst>
          </p:cNvPr>
          <p:cNvCxnSpPr>
            <a:cxnSpLocks/>
          </p:cNvCxnSpPr>
          <p:nvPr/>
        </p:nvCxnSpPr>
        <p:spPr>
          <a:xfrm>
            <a:off x="7043883" y="995866"/>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E7EDF2-886C-4796-AC99-323E2B39BBF8}"/>
              </a:ext>
            </a:extLst>
          </p:cNvPr>
          <p:cNvSpPr txBox="1"/>
          <p:nvPr/>
        </p:nvSpPr>
        <p:spPr>
          <a:xfrm>
            <a:off x="6796952" y="498574"/>
            <a:ext cx="5136727" cy="307777"/>
          </a:xfrm>
          <a:prstGeom prst="rect">
            <a:avLst/>
          </a:prstGeom>
          <a:noFill/>
        </p:spPr>
        <p:txBody>
          <a:bodyPr wrap="none" rtlCol="0">
            <a:spAutoFit/>
          </a:bodyPr>
          <a:lstStyle/>
          <a:p>
            <a:r>
              <a:rPr lang="en-US" sz="1400"/>
              <a:t>None				       Full Coverage</a:t>
            </a:r>
          </a:p>
        </p:txBody>
      </p:sp>
      <p:sp>
        <p:nvSpPr>
          <p:cNvPr id="8" name="Rectangle 7">
            <a:extLst>
              <a:ext uri="{FF2B5EF4-FFF2-40B4-BE49-F238E27FC236}">
                <a16:creationId xmlns:a16="http://schemas.microsoft.com/office/drawing/2014/main" id="{C8351300-E2A6-43C5-BC56-FA9E749BFAEC}"/>
              </a:ext>
            </a:extLst>
          </p:cNvPr>
          <p:cNvSpPr/>
          <p:nvPr/>
        </p:nvSpPr>
        <p:spPr>
          <a:xfrm>
            <a:off x="9749806" y="847585"/>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1E3C36-8528-453B-9399-875BC1F5D477}"/>
              </a:ext>
            </a:extLst>
          </p:cNvPr>
          <p:cNvSpPr/>
          <p:nvPr/>
        </p:nvSpPr>
        <p:spPr>
          <a:xfrm>
            <a:off x="8884323" y="847585"/>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5ACD17-6471-41C7-A6C9-95004F17902A}"/>
              </a:ext>
            </a:extLst>
          </p:cNvPr>
          <p:cNvSpPr txBox="1"/>
          <p:nvPr/>
        </p:nvSpPr>
        <p:spPr>
          <a:xfrm>
            <a:off x="8572378" y="1127192"/>
            <a:ext cx="623889" cy="261610"/>
          </a:xfrm>
          <a:prstGeom prst="rect">
            <a:avLst/>
          </a:prstGeom>
          <a:noFill/>
        </p:spPr>
        <p:txBody>
          <a:bodyPr wrap="square" rtlCol="0">
            <a:spAutoFit/>
          </a:bodyPr>
          <a:lstStyle/>
          <a:p>
            <a:r>
              <a:rPr lang="en-US" sz="1050"/>
              <a:t>Current</a:t>
            </a:r>
          </a:p>
        </p:txBody>
      </p:sp>
      <p:sp>
        <p:nvSpPr>
          <p:cNvPr id="11" name="TextBox 10">
            <a:extLst>
              <a:ext uri="{FF2B5EF4-FFF2-40B4-BE49-F238E27FC236}">
                <a16:creationId xmlns:a16="http://schemas.microsoft.com/office/drawing/2014/main" id="{DE4E5EAB-E231-49B4-984C-C4BE61388EBE}"/>
              </a:ext>
            </a:extLst>
          </p:cNvPr>
          <p:cNvSpPr txBox="1"/>
          <p:nvPr/>
        </p:nvSpPr>
        <p:spPr>
          <a:xfrm>
            <a:off x="9444183" y="1137935"/>
            <a:ext cx="623889" cy="261610"/>
          </a:xfrm>
          <a:prstGeom prst="rect">
            <a:avLst/>
          </a:prstGeom>
          <a:noFill/>
        </p:spPr>
        <p:txBody>
          <a:bodyPr wrap="square" rtlCol="0">
            <a:spAutoFit/>
          </a:bodyPr>
          <a:lstStyle/>
          <a:p>
            <a:r>
              <a:rPr lang="en-US" sz="1050"/>
              <a:t>Desired</a:t>
            </a:r>
          </a:p>
        </p:txBody>
      </p:sp>
      <p:cxnSp>
        <p:nvCxnSpPr>
          <p:cNvPr id="27" name="Straight Connector 26">
            <a:extLst>
              <a:ext uri="{FF2B5EF4-FFF2-40B4-BE49-F238E27FC236}">
                <a16:creationId xmlns:a16="http://schemas.microsoft.com/office/drawing/2014/main" id="{5C928534-1E7C-4B89-B86E-FFDCB31D121D}"/>
              </a:ext>
            </a:extLst>
          </p:cNvPr>
          <p:cNvCxnSpPr>
            <a:cxnSpLocks/>
          </p:cNvCxnSpPr>
          <p:nvPr/>
        </p:nvCxnSpPr>
        <p:spPr>
          <a:xfrm>
            <a:off x="7065655" y="5671157"/>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644FAEF-FD67-4A6D-9A34-3D5C191B64AE}"/>
              </a:ext>
            </a:extLst>
          </p:cNvPr>
          <p:cNvSpPr/>
          <p:nvPr/>
        </p:nvSpPr>
        <p:spPr>
          <a:xfrm>
            <a:off x="7196643" y="5529923"/>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487D91-672A-4C29-AF09-C74A0E6C04DF}"/>
              </a:ext>
            </a:extLst>
          </p:cNvPr>
          <p:cNvSpPr/>
          <p:nvPr/>
        </p:nvSpPr>
        <p:spPr>
          <a:xfrm>
            <a:off x="7988553" y="5531540"/>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87B7A40-86DB-40FE-9A35-E8040411C90A}"/>
              </a:ext>
            </a:extLst>
          </p:cNvPr>
          <p:cNvSpPr txBox="1"/>
          <p:nvPr/>
        </p:nvSpPr>
        <p:spPr>
          <a:xfrm>
            <a:off x="131129" y="5945857"/>
            <a:ext cx="5389489" cy="523220"/>
          </a:xfrm>
          <a:prstGeom prst="rect">
            <a:avLst/>
          </a:prstGeom>
          <a:noFill/>
        </p:spPr>
        <p:txBody>
          <a:bodyPr wrap="none" rtlCol="0">
            <a:spAutoFit/>
          </a:bodyPr>
          <a:lstStyle/>
          <a:p>
            <a:r>
              <a:rPr lang="en-US" sz="1400"/>
              <a:t>CI: Continuous Integration   CD: Continuous Deployment   P: Production</a:t>
            </a:r>
          </a:p>
          <a:p>
            <a:r>
              <a:rPr lang="en-US" sz="1400"/>
              <a:t>A: Application Code   I: Infrastructure as Code   S: Overall System</a:t>
            </a:r>
          </a:p>
        </p:txBody>
      </p:sp>
      <p:cxnSp>
        <p:nvCxnSpPr>
          <p:cNvPr id="32" name="Straight Connector 31">
            <a:extLst>
              <a:ext uri="{FF2B5EF4-FFF2-40B4-BE49-F238E27FC236}">
                <a16:creationId xmlns:a16="http://schemas.microsoft.com/office/drawing/2014/main" id="{91A2AF18-A5C8-41AB-B284-1A24336E1C34}"/>
              </a:ext>
            </a:extLst>
          </p:cNvPr>
          <p:cNvCxnSpPr>
            <a:cxnSpLocks/>
          </p:cNvCxnSpPr>
          <p:nvPr/>
        </p:nvCxnSpPr>
        <p:spPr>
          <a:xfrm>
            <a:off x="7043883" y="2716889"/>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6E255D0-C62D-4703-B04B-2CB4A1E5ECD9}"/>
              </a:ext>
            </a:extLst>
          </p:cNvPr>
          <p:cNvSpPr/>
          <p:nvPr/>
        </p:nvSpPr>
        <p:spPr>
          <a:xfrm>
            <a:off x="7361437" y="2585638"/>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D9A5969-09A6-4334-BB6D-D13B08F1DFC4}"/>
              </a:ext>
            </a:extLst>
          </p:cNvPr>
          <p:cNvSpPr/>
          <p:nvPr/>
        </p:nvSpPr>
        <p:spPr>
          <a:xfrm>
            <a:off x="11127252" y="2577653"/>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9CA59329-005E-4700-9727-7792BBEE4F9D}"/>
              </a:ext>
            </a:extLst>
          </p:cNvPr>
          <p:cNvCxnSpPr>
            <a:cxnSpLocks/>
          </p:cNvCxnSpPr>
          <p:nvPr/>
        </p:nvCxnSpPr>
        <p:spPr>
          <a:xfrm>
            <a:off x="7043883" y="3098487"/>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448BE98-C15F-4AC2-8C36-F3DC81781F60}"/>
              </a:ext>
            </a:extLst>
          </p:cNvPr>
          <p:cNvSpPr/>
          <p:nvPr/>
        </p:nvSpPr>
        <p:spPr>
          <a:xfrm>
            <a:off x="7360908" y="2967236"/>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B482DE8-621C-4325-A367-7B71CD056E84}"/>
              </a:ext>
            </a:extLst>
          </p:cNvPr>
          <p:cNvSpPr/>
          <p:nvPr/>
        </p:nvSpPr>
        <p:spPr>
          <a:xfrm>
            <a:off x="11125344" y="2931861"/>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155FD8C9-772D-4255-B5BD-D8E46FB91532}"/>
              </a:ext>
            </a:extLst>
          </p:cNvPr>
          <p:cNvCxnSpPr>
            <a:cxnSpLocks/>
          </p:cNvCxnSpPr>
          <p:nvPr/>
        </p:nvCxnSpPr>
        <p:spPr>
          <a:xfrm>
            <a:off x="7043883" y="3450619"/>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0DCE8E4-1271-4A46-88E4-BCFCD1ACA503}"/>
              </a:ext>
            </a:extLst>
          </p:cNvPr>
          <p:cNvSpPr/>
          <p:nvPr/>
        </p:nvSpPr>
        <p:spPr>
          <a:xfrm>
            <a:off x="8407307" y="3330340"/>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EFA385-2ACC-4549-AF86-A67803FDE37B}"/>
              </a:ext>
            </a:extLst>
          </p:cNvPr>
          <p:cNvSpPr/>
          <p:nvPr/>
        </p:nvSpPr>
        <p:spPr>
          <a:xfrm>
            <a:off x="11125344" y="3323213"/>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97BFDC12-11AA-4C1A-853D-E116B5E7489D}"/>
              </a:ext>
            </a:extLst>
          </p:cNvPr>
          <p:cNvCxnSpPr>
            <a:cxnSpLocks/>
          </p:cNvCxnSpPr>
          <p:nvPr/>
        </p:nvCxnSpPr>
        <p:spPr>
          <a:xfrm>
            <a:off x="7043883" y="4182700"/>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991E911-9FF3-41E0-B0C8-D0D348BCDC88}"/>
              </a:ext>
            </a:extLst>
          </p:cNvPr>
          <p:cNvSpPr/>
          <p:nvPr/>
        </p:nvSpPr>
        <p:spPr>
          <a:xfrm>
            <a:off x="7360908" y="4051449"/>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EE45CB-BFBE-4731-85F2-514F05FA6112}"/>
              </a:ext>
            </a:extLst>
          </p:cNvPr>
          <p:cNvSpPr/>
          <p:nvPr/>
        </p:nvSpPr>
        <p:spPr>
          <a:xfrm>
            <a:off x="10350808" y="4043464"/>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61C2D31F-366B-4D33-BAE9-262929E3BFCF}"/>
              </a:ext>
            </a:extLst>
          </p:cNvPr>
          <p:cNvCxnSpPr>
            <a:cxnSpLocks/>
          </p:cNvCxnSpPr>
          <p:nvPr/>
        </p:nvCxnSpPr>
        <p:spPr>
          <a:xfrm>
            <a:off x="7065655" y="4559661"/>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55CFC65-A8CD-4239-8F80-5CE965CF9E6C}"/>
              </a:ext>
            </a:extLst>
          </p:cNvPr>
          <p:cNvSpPr/>
          <p:nvPr/>
        </p:nvSpPr>
        <p:spPr>
          <a:xfrm>
            <a:off x="7600330" y="4428410"/>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302BAC6-2D9C-4A07-8FD2-D8A5C6B65F7F}"/>
              </a:ext>
            </a:extLst>
          </p:cNvPr>
          <p:cNvSpPr/>
          <p:nvPr/>
        </p:nvSpPr>
        <p:spPr>
          <a:xfrm>
            <a:off x="11123055" y="4419047"/>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7F9D73AA-E25F-4766-9D24-E101C3C4F97C}"/>
              </a:ext>
            </a:extLst>
          </p:cNvPr>
          <p:cNvCxnSpPr>
            <a:cxnSpLocks/>
          </p:cNvCxnSpPr>
          <p:nvPr/>
        </p:nvCxnSpPr>
        <p:spPr>
          <a:xfrm>
            <a:off x="7065655" y="4930384"/>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113D87D-384D-4EE7-A92E-C2897E7D09B8}"/>
              </a:ext>
            </a:extLst>
          </p:cNvPr>
          <p:cNvSpPr/>
          <p:nvPr/>
        </p:nvSpPr>
        <p:spPr>
          <a:xfrm>
            <a:off x="7762938" y="4812712"/>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A0B20FA-486E-409E-8DDC-2E3C714E5CFC}"/>
              </a:ext>
            </a:extLst>
          </p:cNvPr>
          <p:cNvSpPr/>
          <p:nvPr/>
        </p:nvSpPr>
        <p:spPr>
          <a:xfrm>
            <a:off x="10083175" y="4817308"/>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0E1174B7-11D9-46DF-8EAA-2FC5192D43A7}"/>
              </a:ext>
            </a:extLst>
          </p:cNvPr>
          <p:cNvCxnSpPr>
            <a:cxnSpLocks/>
          </p:cNvCxnSpPr>
          <p:nvPr/>
        </p:nvCxnSpPr>
        <p:spPr>
          <a:xfrm>
            <a:off x="7065655" y="3816517"/>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05A777D-F526-48A2-B96E-F34BC11571C7}"/>
              </a:ext>
            </a:extLst>
          </p:cNvPr>
          <p:cNvSpPr/>
          <p:nvPr/>
        </p:nvSpPr>
        <p:spPr>
          <a:xfrm>
            <a:off x="8367622" y="3679357"/>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7BEA575-4798-406E-8801-6524C595E532}"/>
              </a:ext>
            </a:extLst>
          </p:cNvPr>
          <p:cNvSpPr/>
          <p:nvPr/>
        </p:nvSpPr>
        <p:spPr>
          <a:xfrm>
            <a:off x="9613038" y="3685266"/>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350823A-0A1E-42DA-B89F-4FCD853D2EA8}"/>
              </a:ext>
            </a:extLst>
          </p:cNvPr>
          <p:cNvCxnSpPr>
            <a:cxnSpLocks/>
          </p:cNvCxnSpPr>
          <p:nvPr/>
        </p:nvCxnSpPr>
        <p:spPr>
          <a:xfrm>
            <a:off x="7065655" y="5292898"/>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76AB3AD5-4070-4CFC-A2FE-ACD5AC125FED}"/>
              </a:ext>
            </a:extLst>
          </p:cNvPr>
          <p:cNvSpPr/>
          <p:nvPr/>
        </p:nvSpPr>
        <p:spPr>
          <a:xfrm>
            <a:off x="8367622" y="5155738"/>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1ADAB5F-4D3D-4A5E-AEEE-518737B7C757}"/>
              </a:ext>
            </a:extLst>
          </p:cNvPr>
          <p:cNvSpPr/>
          <p:nvPr/>
        </p:nvSpPr>
        <p:spPr>
          <a:xfrm>
            <a:off x="9613038" y="5161647"/>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37A4E98-AFC9-4EE8-AAC2-6EBE30CF5F5F}"/>
              </a:ext>
            </a:extLst>
          </p:cNvPr>
          <p:cNvCxnSpPr>
            <a:cxnSpLocks/>
          </p:cNvCxnSpPr>
          <p:nvPr/>
        </p:nvCxnSpPr>
        <p:spPr>
          <a:xfrm>
            <a:off x="7037179" y="2345190"/>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EFD169F-9DB7-48B2-A3EB-B73E4641169F}"/>
              </a:ext>
            </a:extLst>
          </p:cNvPr>
          <p:cNvSpPr/>
          <p:nvPr/>
        </p:nvSpPr>
        <p:spPr>
          <a:xfrm>
            <a:off x="9974948" y="2208030"/>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C60391-4A13-44EB-A60E-09BE16CBE2BD}"/>
              </a:ext>
            </a:extLst>
          </p:cNvPr>
          <p:cNvSpPr/>
          <p:nvPr/>
        </p:nvSpPr>
        <p:spPr>
          <a:xfrm>
            <a:off x="10174496" y="2198998"/>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28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33">
            <a:extLst>
              <a:ext uri="{FF2B5EF4-FFF2-40B4-BE49-F238E27FC236}">
                <a16:creationId xmlns:a16="http://schemas.microsoft.com/office/drawing/2014/main" id="{9D59A798-5D7B-4755-A19B-F3E3CDABC9E3}"/>
              </a:ext>
            </a:extLst>
          </p:cNvPr>
          <p:cNvGraphicFramePr>
            <a:graphicFrameLocks noGrp="1"/>
          </p:cNvGraphicFramePr>
          <p:nvPr>
            <p:extLst>
              <p:ext uri="{D42A27DB-BD31-4B8C-83A1-F6EECF244321}">
                <p14:modId xmlns:p14="http://schemas.microsoft.com/office/powerpoint/2010/main" val="3655186866"/>
              </p:ext>
            </p:extLst>
          </p:nvPr>
        </p:nvGraphicFramePr>
        <p:xfrm>
          <a:off x="318010" y="715683"/>
          <a:ext cx="11473273" cy="5517922"/>
        </p:xfrm>
        <a:graphic>
          <a:graphicData uri="http://schemas.openxmlformats.org/drawingml/2006/table">
            <a:tbl>
              <a:tblPr firstRow="1" bandRow="1">
                <a:tableStyleId>{5940675A-B579-460E-94D1-54222C63F5DA}</a:tableStyleId>
              </a:tblPr>
              <a:tblGrid>
                <a:gridCol w="402185">
                  <a:extLst>
                    <a:ext uri="{9D8B030D-6E8A-4147-A177-3AD203B41FA5}">
                      <a16:colId xmlns:a16="http://schemas.microsoft.com/office/drawing/2014/main" val="3626496211"/>
                    </a:ext>
                  </a:extLst>
                </a:gridCol>
                <a:gridCol w="667334">
                  <a:extLst>
                    <a:ext uri="{9D8B030D-6E8A-4147-A177-3AD203B41FA5}">
                      <a16:colId xmlns:a16="http://schemas.microsoft.com/office/drawing/2014/main" val="1723560589"/>
                    </a:ext>
                  </a:extLst>
                </a:gridCol>
                <a:gridCol w="4213970">
                  <a:extLst>
                    <a:ext uri="{9D8B030D-6E8A-4147-A177-3AD203B41FA5}">
                      <a16:colId xmlns:a16="http://schemas.microsoft.com/office/drawing/2014/main" val="3409325966"/>
                    </a:ext>
                  </a:extLst>
                </a:gridCol>
                <a:gridCol w="319721">
                  <a:extLst>
                    <a:ext uri="{9D8B030D-6E8A-4147-A177-3AD203B41FA5}">
                      <a16:colId xmlns:a16="http://schemas.microsoft.com/office/drawing/2014/main" val="3741616490"/>
                    </a:ext>
                  </a:extLst>
                </a:gridCol>
                <a:gridCol w="345297">
                  <a:extLst>
                    <a:ext uri="{9D8B030D-6E8A-4147-A177-3AD203B41FA5}">
                      <a16:colId xmlns:a16="http://schemas.microsoft.com/office/drawing/2014/main" val="669701085"/>
                    </a:ext>
                  </a:extLst>
                </a:gridCol>
                <a:gridCol w="332510">
                  <a:extLst>
                    <a:ext uri="{9D8B030D-6E8A-4147-A177-3AD203B41FA5}">
                      <a16:colId xmlns:a16="http://schemas.microsoft.com/office/drawing/2014/main" val="2903249341"/>
                    </a:ext>
                  </a:extLst>
                </a:gridCol>
                <a:gridCol w="1125415">
                  <a:extLst>
                    <a:ext uri="{9D8B030D-6E8A-4147-A177-3AD203B41FA5}">
                      <a16:colId xmlns:a16="http://schemas.microsoft.com/office/drawing/2014/main" val="1419529586"/>
                    </a:ext>
                  </a:extLst>
                </a:gridCol>
                <a:gridCol w="4066841">
                  <a:extLst>
                    <a:ext uri="{9D8B030D-6E8A-4147-A177-3AD203B41FA5}">
                      <a16:colId xmlns:a16="http://schemas.microsoft.com/office/drawing/2014/main" val="3984664433"/>
                    </a:ext>
                  </a:extLst>
                </a:gridCol>
              </a:tblGrid>
              <a:tr h="322946">
                <a:tc gridSpan="3">
                  <a:txBody>
                    <a:bodyPr/>
                    <a:lstStyle/>
                    <a:p>
                      <a:r>
                        <a:rPr lang="en-US" sz="1400"/>
                        <a:t>Story #/Name:</a:t>
                      </a:r>
                    </a:p>
                  </a:txBody>
                  <a:tcPr>
                    <a:lnR w="12700" cap="flat" cmpd="sng" algn="ctr">
                      <a:solidFill>
                        <a:schemeClr val="tx1"/>
                      </a:solidFill>
                      <a:prstDash val="solid"/>
                      <a:round/>
                      <a:headEnd type="none" w="med" len="med"/>
                      <a:tailEnd type="none" w="med" len="med"/>
                    </a:lnR>
                  </a:tcPr>
                </a:tc>
                <a:tc hMerge="1">
                  <a:txBody>
                    <a:bodyPr/>
                    <a:lstStyle/>
                    <a:p>
                      <a:endParaRPr lang="en-US" sz="140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4491392"/>
                  </a:ext>
                </a:extLst>
              </a:tr>
              <a:tr h="322946">
                <a:tc>
                  <a:txBody>
                    <a:bodyPr/>
                    <a:lstStyle/>
                    <a:p>
                      <a:endParaRPr lang="en-US" sz="1400"/>
                    </a:p>
                  </a:txBody>
                  <a:tcPr/>
                </a:tc>
                <a:tc>
                  <a:txBody>
                    <a:bodyPr/>
                    <a:lstStyle/>
                    <a:p>
                      <a:r>
                        <a:rPr lang="en-US" sz="1400"/>
                        <a:t>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Test Name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Accountable</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Comments / Link to tests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06794511"/>
                  </a:ext>
                </a:extLst>
              </a:tr>
              <a:tr h="487203">
                <a:tc>
                  <a:txBody>
                    <a:bodyPr/>
                    <a:lstStyle/>
                    <a:p>
                      <a:r>
                        <a:rPr lang="en-US" sz="1400"/>
                        <a:t>1</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Unit (Application Code) Test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3467783307"/>
                  </a:ext>
                </a:extLst>
              </a:tr>
              <a:tr h="487203">
                <a:tc>
                  <a:txBody>
                    <a:bodyPr/>
                    <a:lstStyle/>
                    <a:p>
                      <a:r>
                        <a:rPr lang="en-US" sz="1400"/>
                        <a:t>2</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Static Code Analysis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1920755455"/>
                  </a:ext>
                </a:extLst>
              </a:tr>
              <a:tr h="487203">
                <a:tc>
                  <a:txBody>
                    <a:bodyPr/>
                    <a:lstStyle/>
                    <a:p>
                      <a:r>
                        <a:rPr lang="en-US" sz="1400"/>
                        <a:t>3</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Domain Tests (API/Service, Security, Database, etc.)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2281263209"/>
                  </a:ext>
                </a:extLst>
              </a:tr>
              <a:tr h="487203">
                <a:tc>
                  <a:txBody>
                    <a:bodyPr/>
                    <a:lstStyle/>
                    <a:p>
                      <a:r>
                        <a:rPr lang="en-US" sz="1400"/>
                        <a:t>4</a:t>
                      </a:r>
                    </a:p>
                  </a:txBody>
                  <a:tcPr/>
                </a:tc>
                <a:tc>
                  <a:txBody>
                    <a:bodyPr/>
                    <a:lstStyle/>
                    <a:p>
                      <a:r>
                        <a:rPr lang="en-US" sz="1400"/>
                        <a:t>CI/CD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Integration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2628239178"/>
                  </a:ext>
                </a:extLst>
              </a:tr>
              <a:tr h="487203">
                <a:tc>
                  <a:txBody>
                    <a:bodyPr/>
                    <a:lstStyle/>
                    <a:p>
                      <a:r>
                        <a:rPr lang="en-US" sz="1400"/>
                        <a:t>5</a:t>
                      </a:r>
                    </a:p>
                  </a:txBody>
                  <a:tcPr/>
                </a:tc>
                <a:tc>
                  <a:txBody>
                    <a:bodyPr/>
                    <a:lstStyle/>
                    <a:p>
                      <a:r>
                        <a:rPr lang="en-US" sz="1400"/>
                        <a:t>CI/CD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System / Regression Testing (Smoke Packs)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2512756597"/>
                  </a:ext>
                </a:extLst>
              </a:tr>
              <a:tr h="487203">
                <a:tc>
                  <a:txBody>
                    <a:bodyPr/>
                    <a:lstStyle/>
                    <a:p>
                      <a:r>
                        <a:rPr lang="en-US" sz="1400"/>
                        <a:t>6</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Stress / Load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2134058320"/>
                  </a:ext>
                </a:extLst>
              </a:tr>
              <a:tr h="487203">
                <a:tc>
                  <a:txBody>
                    <a:bodyPr/>
                    <a:lstStyle/>
                    <a:p>
                      <a:r>
                        <a:rPr lang="en-US" sz="1400"/>
                        <a:t>7</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User Acceptance Testing (Automated)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3848348490"/>
                  </a:ext>
                </a:extLst>
              </a:tr>
              <a:tr h="487203">
                <a:tc>
                  <a:txBody>
                    <a:bodyPr/>
                    <a:lstStyle/>
                    <a:p>
                      <a:r>
                        <a:rPr lang="en-US" sz="1400"/>
                        <a:t>8</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User Acceptance Testing (User/Manual)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3842556993"/>
                  </a:ext>
                </a:extLst>
              </a:tr>
              <a:tr h="487203">
                <a:tc>
                  <a:txBody>
                    <a:bodyPr/>
                    <a:lstStyle/>
                    <a:p>
                      <a:r>
                        <a:rPr lang="en-US" sz="1400"/>
                        <a:t>9</a:t>
                      </a:r>
                    </a:p>
                  </a:txBody>
                  <a:tcPr/>
                </a:tc>
                <a:tc>
                  <a:txBody>
                    <a:bodyPr/>
                    <a:lstStyle/>
                    <a:p>
                      <a:r>
                        <a:rPr lang="en-US" sz="1400"/>
                        <a:t>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Synthetic Testing/Application Performance Monitoring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extLst>
                  <a:ext uri="{0D108BD9-81ED-4DB2-BD59-A6C34878D82A}">
                    <a16:rowId xmlns:a16="http://schemas.microsoft.com/office/drawing/2014/main" val="4029716019"/>
                  </a:ext>
                </a:extLst>
              </a:tr>
              <a:tr h="487203">
                <a:tc>
                  <a:txBody>
                    <a:bodyPr/>
                    <a:lstStyle/>
                    <a:p>
                      <a:r>
                        <a:rPr lang="en-US" sz="1400"/>
                        <a:t>10</a:t>
                      </a:r>
                    </a:p>
                  </a:txBody>
                  <a:tcPr/>
                </a:tc>
                <a:tc>
                  <a:txBody>
                    <a:bodyPr/>
                    <a:lstStyle/>
                    <a:p>
                      <a:r>
                        <a:rPr lang="en-US" sz="1400"/>
                        <a:t>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Resilience (Exploration)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1751434664"/>
                  </a:ext>
                </a:extLst>
              </a:tr>
            </a:tbl>
          </a:graphicData>
        </a:graphic>
      </p:graphicFrame>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196516" y="12316"/>
            <a:ext cx="11660703" cy="614834"/>
          </a:xfrm>
        </p:spPr>
        <p:txBody>
          <a:bodyPr>
            <a:normAutofit fontScale="90000"/>
          </a:bodyPr>
          <a:lstStyle/>
          <a:p>
            <a:r>
              <a:rPr lang="en-US"/>
              <a:t>Tests Coverage Template for an Agile Story, as needed</a:t>
            </a:r>
            <a:endParaRPr lang="en-US" i="1"/>
          </a:p>
        </p:txBody>
      </p:sp>
      <p:sp>
        <p:nvSpPr>
          <p:cNvPr id="15" name="TextBox 14">
            <a:extLst>
              <a:ext uri="{FF2B5EF4-FFF2-40B4-BE49-F238E27FC236}">
                <a16:creationId xmlns:a16="http://schemas.microsoft.com/office/drawing/2014/main" id="{E87B7A40-86DB-40FE-9A35-E8040411C90A}"/>
              </a:ext>
            </a:extLst>
          </p:cNvPr>
          <p:cNvSpPr txBox="1"/>
          <p:nvPr/>
        </p:nvSpPr>
        <p:spPr>
          <a:xfrm>
            <a:off x="259018" y="6233605"/>
            <a:ext cx="5389489" cy="523220"/>
          </a:xfrm>
          <a:prstGeom prst="rect">
            <a:avLst/>
          </a:prstGeom>
          <a:noFill/>
        </p:spPr>
        <p:txBody>
          <a:bodyPr wrap="none" rtlCol="0">
            <a:spAutoFit/>
          </a:bodyPr>
          <a:lstStyle/>
          <a:p>
            <a:r>
              <a:rPr lang="en-US" sz="1400"/>
              <a:t>CI: Continuous Integration   CD: Continuous Deployment   P: Production</a:t>
            </a:r>
          </a:p>
          <a:p>
            <a:r>
              <a:rPr lang="en-US" sz="1400"/>
              <a:t>A: Application Code   I: Infrastructure as Code   S: Overall System</a:t>
            </a:r>
          </a:p>
        </p:txBody>
      </p:sp>
    </p:spTree>
    <p:extLst>
      <p:ext uri="{BB962C8B-B14F-4D97-AF65-F5344CB8AC3E}">
        <p14:creationId xmlns:p14="http://schemas.microsoft.com/office/powerpoint/2010/main" val="302537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F026-CAF8-49E0-A235-C0CC8E605905}"/>
              </a:ext>
            </a:extLst>
          </p:cNvPr>
          <p:cNvSpPr>
            <a:spLocks noGrp="1"/>
          </p:cNvSpPr>
          <p:nvPr>
            <p:ph type="title"/>
          </p:nvPr>
        </p:nvSpPr>
        <p:spPr>
          <a:xfrm>
            <a:off x="838200" y="365125"/>
            <a:ext cx="10868526" cy="1325563"/>
          </a:xfrm>
        </p:spPr>
        <p:txBody>
          <a:bodyPr/>
          <a:lstStyle/>
          <a:p>
            <a:r>
              <a:rPr lang="en-US">
                <a:cs typeface="Calibri Light"/>
              </a:rPr>
              <a:t>Reasons for creating user stories with tests first</a:t>
            </a:r>
            <a:endParaRPr lang="en-US"/>
          </a:p>
        </p:txBody>
      </p:sp>
      <p:sp>
        <p:nvSpPr>
          <p:cNvPr id="3" name="Content Placeholder 2">
            <a:extLst>
              <a:ext uri="{FF2B5EF4-FFF2-40B4-BE49-F238E27FC236}">
                <a16:creationId xmlns:a16="http://schemas.microsoft.com/office/drawing/2014/main" id="{E6B59FB1-CCBC-462D-8ECC-F05E193F52C3}"/>
              </a:ext>
            </a:extLst>
          </p:cNvPr>
          <p:cNvSpPr>
            <a:spLocks noGrp="1"/>
          </p:cNvSpPr>
          <p:nvPr>
            <p:ph idx="1"/>
          </p:nvPr>
        </p:nvSpPr>
        <p:spPr/>
        <p:txBody>
          <a:bodyPr vert="horz" lIns="91440" tIns="45720" rIns="91440" bIns="45720" rtlCol="0" anchor="t">
            <a:normAutofit/>
          </a:bodyPr>
          <a:lstStyle/>
          <a:p>
            <a:r>
              <a:rPr lang="en-US" sz="2000" dirty="0">
                <a:cs typeface="Calibri"/>
              </a:rPr>
              <a:t>In the tradition waterfall development approach, you defined the </a:t>
            </a:r>
            <a:r>
              <a:rPr lang="en-US" sz="2000" b="1" dirty="0">
                <a:cs typeface="Calibri"/>
              </a:rPr>
              <a:t>all functional and non-functional requirements</a:t>
            </a:r>
            <a:r>
              <a:rPr lang="en-US" sz="2000" dirty="0">
                <a:cs typeface="Calibri"/>
              </a:rPr>
              <a:t> </a:t>
            </a:r>
            <a:r>
              <a:rPr lang="en-US" sz="2000" b="1" dirty="0">
                <a:cs typeface="Calibri"/>
              </a:rPr>
              <a:t>first</a:t>
            </a:r>
            <a:r>
              <a:rPr lang="en-US" sz="2000" dirty="0">
                <a:cs typeface="Calibri"/>
              </a:rPr>
              <a:t>, then developed, tested, released.</a:t>
            </a:r>
          </a:p>
          <a:p>
            <a:r>
              <a:rPr lang="en-US" sz="2000" dirty="0">
                <a:cs typeface="Calibri"/>
              </a:rPr>
              <a:t>In the Agile </a:t>
            </a:r>
            <a:r>
              <a:rPr lang="en-US" sz="2000" dirty="0">
                <a:ea typeface="+mn-lt"/>
                <a:cs typeface="+mn-lt"/>
              </a:rPr>
              <a:t>development approach, </a:t>
            </a:r>
            <a:r>
              <a:rPr lang="en-US" sz="2000" dirty="0">
                <a:cs typeface="Calibri"/>
              </a:rPr>
              <a:t>you </a:t>
            </a:r>
            <a:r>
              <a:rPr lang="en-US" sz="2000" dirty="0">
                <a:ea typeface="+mn-lt"/>
                <a:cs typeface="+mn-lt"/>
              </a:rPr>
              <a:t>defined </a:t>
            </a:r>
            <a:r>
              <a:rPr lang="en-US" sz="2000" dirty="0">
                <a:cs typeface="Calibri"/>
              </a:rPr>
              <a:t>epics and stories, and you create the individual story with tests </a:t>
            </a:r>
            <a:r>
              <a:rPr lang="en-US" sz="2000" b="1" dirty="0">
                <a:cs typeface="Calibri"/>
              </a:rPr>
              <a:t>(each test defines a functional or non-functional requirement)</a:t>
            </a:r>
            <a:r>
              <a:rPr lang="en-US" sz="2000" dirty="0">
                <a:cs typeface="Calibri"/>
              </a:rPr>
              <a:t>, </a:t>
            </a:r>
            <a:r>
              <a:rPr lang="en-US" sz="2000" dirty="0">
                <a:ea typeface="+mn-lt"/>
                <a:cs typeface="+mn-lt"/>
              </a:rPr>
              <a:t>developed, tested, released that unit of work. </a:t>
            </a:r>
          </a:p>
          <a:p>
            <a:endParaRPr lang="en-US" sz="2000" dirty="0">
              <a:cs typeface="Calibri"/>
            </a:endParaRPr>
          </a:p>
          <a:p>
            <a:endParaRPr lang="en-US" sz="2000" dirty="0">
              <a:cs typeface="Calibri"/>
            </a:endParaRPr>
          </a:p>
          <a:p>
            <a:r>
              <a:rPr lang="en-US" sz="2000" dirty="0">
                <a:cs typeface="Calibri"/>
              </a:rPr>
              <a:t>The Test (</a:t>
            </a:r>
            <a:r>
              <a:rPr lang="en-US" sz="2000" b="1" dirty="0">
                <a:cs typeface="Calibri"/>
              </a:rPr>
              <a:t>Requirements</a:t>
            </a:r>
            <a:r>
              <a:rPr lang="en-US" sz="2000" dirty="0">
                <a:cs typeface="Calibri"/>
              </a:rPr>
              <a:t>) Driven Development (TDD) approach allows you to explicitly document requirements up front for a unit of work to ensure to have them understood before starting development.</a:t>
            </a:r>
          </a:p>
          <a:p>
            <a:r>
              <a:rPr lang="en-US" sz="2000" dirty="0">
                <a:cs typeface="Calibri"/>
              </a:rPr>
              <a:t>Using a language like Gherkin allow you to define them in a way they can be understood by the users and automated or used during many test levels. </a:t>
            </a:r>
            <a:r>
              <a:rPr lang="en-US" sz="2000" i="1" dirty="0">
                <a:cs typeface="Calibri"/>
              </a:rPr>
              <a:t>(There are existing frameworks which take the basic Gherkin statement and coverts it into usable test code for testing tools automatically) </a:t>
            </a:r>
          </a:p>
        </p:txBody>
      </p:sp>
    </p:spTree>
    <p:extLst>
      <p:ext uri="{BB962C8B-B14F-4D97-AF65-F5344CB8AC3E}">
        <p14:creationId xmlns:p14="http://schemas.microsoft.com/office/powerpoint/2010/main" val="278025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CE8C83A-0682-4336-9361-ABF9F471D3F4}"/>
              </a:ext>
            </a:extLst>
          </p:cNvPr>
          <p:cNvGraphicFramePr>
            <a:graphicFrameLocks noGrp="1"/>
          </p:cNvGraphicFramePr>
          <p:nvPr>
            <p:ph idx="1"/>
            <p:extLst>
              <p:ext uri="{D42A27DB-BD31-4B8C-83A1-F6EECF244321}">
                <p14:modId xmlns:p14="http://schemas.microsoft.com/office/powerpoint/2010/main" val="2470398844"/>
              </p:ext>
            </p:extLst>
          </p:nvPr>
        </p:nvGraphicFramePr>
        <p:xfrm>
          <a:off x="333042" y="577691"/>
          <a:ext cx="7099853" cy="5832701"/>
        </p:xfrm>
        <a:graphic>
          <a:graphicData uri="http://schemas.openxmlformats.org/drawingml/2006/table">
            <a:tbl>
              <a:tblPr firstRow="1" bandRow="1">
                <a:tableStyleId>{8799B23B-EC83-4686-B30A-512413B5E67A}</a:tableStyleId>
              </a:tblPr>
              <a:tblGrid>
                <a:gridCol w="1785469">
                  <a:extLst>
                    <a:ext uri="{9D8B030D-6E8A-4147-A177-3AD203B41FA5}">
                      <a16:colId xmlns:a16="http://schemas.microsoft.com/office/drawing/2014/main" val="307393503"/>
                    </a:ext>
                  </a:extLst>
                </a:gridCol>
                <a:gridCol w="5314384">
                  <a:extLst>
                    <a:ext uri="{9D8B030D-6E8A-4147-A177-3AD203B41FA5}">
                      <a16:colId xmlns:a16="http://schemas.microsoft.com/office/drawing/2014/main" val="109521046"/>
                    </a:ext>
                  </a:extLst>
                </a:gridCol>
              </a:tblGrid>
              <a:tr h="225450">
                <a:tc>
                  <a:txBody>
                    <a:bodyPr/>
                    <a:lstStyle/>
                    <a:p>
                      <a:r>
                        <a:rPr lang="en-US" sz="1050" b="0"/>
                        <a:t>Project</a:t>
                      </a:r>
                    </a:p>
                  </a:txBody>
                  <a:tcPr/>
                </a:tc>
                <a:tc>
                  <a:txBody>
                    <a:bodyPr/>
                    <a:lstStyle/>
                    <a:p>
                      <a:r>
                        <a:rPr lang="en-US" sz="1050" b="0" dirty="0"/>
                        <a:t>(Example from TORUS)</a:t>
                      </a:r>
                    </a:p>
                  </a:txBody>
                  <a:tcPr/>
                </a:tc>
                <a:extLst>
                  <a:ext uri="{0D108BD9-81ED-4DB2-BD59-A6C34878D82A}">
                    <a16:rowId xmlns:a16="http://schemas.microsoft.com/office/drawing/2014/main" val="2077157513"/>
                  </a:ext>
                </a:extLst>
              </a:tr>
              <a:tr h="225450">
                <a:tc>
                  <a:txBody>
                    <a:bodyPr/>
                    <a:lstStyle/>
                    <a:p>
                      <a:r>
                        <a:rPr lang="en-US" sz="1100" b="0"/>
                        <a:t>Epic #/Name</a:t>
                      </a:r>
                    </a:p>
                  </a:txBody>
                  <a:tcPr/>
                </a:tc>
                <a:tc>
                  <a:txBody>
                    <a:bodyPr/>
                    <a:lstStyle/>
                    <a:p>
                      <a:r>
                        <a:rPr lang="en-US" sz="1100" dirty="0"/>
                        <a:t>Parcel Search</a:t>
                      </a:r>
                    </a:p>
                  </a:txBody>
                  <a:tcPr/>
                </a:tc>
                <a:extLst>
                  <a:ext uri="{0D108BD9-81ED-4DB2-BD59-A6C34878D82A}">
                    <a16:rowId xmlns:a16="http://schemas.microsoft.com/office/drawing/2014/main" val="2273535054"/>
                  </a:ext>
                </a:extLst>
              </a:tr>
              <a:tr h="225450">
                <a:tc>
                  <a:txBody>
                    <a:bodyPr/>
                    <a:lstStyle/>
                    <a:p>
                      <a:r>
                        <a:rPr lang="en-US" sz="1100"/>
                        <a:t>Story #/Name</a:t>
                      </a:r>
                    </a:p>
                  </a:txBody>
                  <a:tcPr/>
                </a:tc>
                <a:tc>
                  <a:txBody>
                    <a:bodyPr/>
                    <a:lstStyle/>
                    <a:p>
                      <a:r>
                        <a:rPr lang="en-US" sz="1100" dirty="0"/>
                        <a:t>View-Displaying-the-Parcel-Split-information</a:t>
                      </a:r>
                    </a:p>
                  </a:txBody>
                  <a:tcPr/>
                </a:tc>
                <a:extLst>
                  <a:ext uri="{0D108BD9-81ED-4DB2-BD59-A6C34878D82A}">
                    <a16:rowId xmlns:a16="http://schemas.microsoft.com/office/drawing/2014/main" val="3352935252"/>
                  </a:ext>
                </a:extLst>
              </a:tr>
              <a:tr h="322703">
                <a:tc>
                  <a:txBody>
                    <a:bodyPr/>
                    <a:lstStyle/>
                    <a:p>
                      <a:r>
                        <a:rPr lang="en-US" sz="1100"/>
                        <a:t>Test Number</a:t>
                      </a:r>
                    </a:p>
                  </a:txBody>
                  <a:tcPr/>
                </a:tc>
                <a:tc>
                  <a:txBody>
                    <a:bodyPr/>
                    <a:lstStyle/>
                    <a:p>
                      <a:r>
                        <a:rPr lang="en-US" sz="1100" b="1">
                          <a:solidFill>
                            <a:srgbClr val="FF0000"/>
                          </a:solidFill>
                        </a:rPr>
                        <a:t>PRBDI310.1</a:t>
                      </a:r>
                    </a:p>
                  </a:txBody>
                  <a:tcPr/>
                </a:tc>
                <a:extLst>
                  <a:ext uri="{0D108BD9-81ED-4DB2-BD59-A6C34878D82A}">
                    <a16:rowId xmlns:a16="http://schemas.microsoft.com/office/drawing/2014/main" val="3636348497"/>
                  </a:ext>
                </a:extLst>
              </a:tr>
              <a:tr h="322703">
                <a:tc>
                  <a:txBody>
                    <a:bodyPr/>
                    <a:lstStyle/>
                    <a:p>
                      <a:r>
                        <a:rPr lang="en-US" sz="1100"/>
                        <a:t>Test Case</a:t>
                      </a:r>
                    </a:p>
                  </a:txBody>
                  <a:tcPr/>
                </a:tc>
                <a:tc>
                  <a:txBody>
                    <a:bodyPr/>
                    <a:lstStyle/>
                    <a:p>
                      <a:r>
                        <a:rPr lang="en-US" sz="1100"/>
                        <a:t>Open the Parcel Split Screen </a:t>
                      </a:r>
                    </a:p>
                  </a:txBody>
                  <a:tcPr/>
                </a:tc>
                <a:extLst>
                  <a:ext uri="{0D108BD9-81ED-4DB2-BD59-A6C34878D82A}">
                    <a16:rowId xmlns:a16="http://schemas.microsoft.com/office/drawing/2014/main" val="1202419723"/>
                  </a:ext>
                </a:extLst>
              </a:tr>
              <a:tr h="322703">
                <a:tc>
                  <a:txBody>
                    <a:bodyPr/>
                    <a:lstStyle/>
                    <a:p>
                      <a:pPr marL="0" algn="l" rtl="0" eaLnBrk="1" latinLnBrk="0" hangingPunct="1"/>
                      <a:r>
                        <a:rPr lang="en-US" sz="1100" kern="1200">
                          <a:solidFill>
                            <a:schemeClr val="tx1"/>
                          </a:solidFill>
                          <a:latin typeface="+mn-lt"/>
                          <a:ea typeface="+mn-ea"/>
                          <a:cs typeface="+mn-cs"/>
                        </a:rPr>
                        <a:t>Statement (Gherkin) - </a:t>
                      </a:r>
                      <a:r>
                        <a:rPr lang="en-US" sz="1100" i="1" kern="1200">
                          <a:solidFill>
                            <a:schemeClr val="tx1"/>
                          </a:solidFill>
                          <a:latin typeface="+mn-lt"/>
                          <a:ea typeface="+mn-ea"/>
                          <a:cs typeface="+mn-cs"/>
                        </a:rPr>
                        <a:t>Multiple statements for requirements / business rules that need testing</a:t>
                      </a:r>
                    </a:p>
                  </a:txBody>
                  <a:tcPr/>
                </a:tc>
                <a:tc>
                  <a:txBody>
                    <a:bodyPr/>
                    <a:lstStyle/>
                    <a:p>
                      <a:pPr lvl="0">
                        <a:buNone/>
                      </a:pPr>
                      <a:r>
                        <a:rPr lang="en-US" sz="1100"/>
                        <a:t>GIVEN the user is already displaying the parcel information screen</a:t>
                      </a:r>
                    </a:p>
                    <a:p>
                      <a:pPr lvl="0">
                        <a:buNone/>
                      </a:pPr>
                      <a:r>
                        <a:rPr lang="en-US" sz="1100"/>
                        <a:t>GIVEN the split information button is available </a:t>
                      </a:r>
                    </a:p>
                    <a:p>
                      <a:pPr lvl="0">
                        <a:buNone/>
                      </a:pPr>
                      <a:r>
                        <a:rPr lang="en-US" sz="1100"/>
                        <a:t>WHEN the user inputs clicks on the Split button</a:t>
                      </a:r>
                    </a:p>
                    <a:p>
                      <a:pPr lvl="0">
                        <a:buNone/>
                      </a:pPr>
                      <a:r>
                        <a:rPr lang="en-US" sz="1100"/>
                        <a:t>THEN the user should be redirected to the split screen for that parcel</a:t>
                      </a:r>
                    </a:p>
                  </a:txBody>
                  <a:tcPr/>
                </a:tc>
                <a:extLst>
                  <a:ext uri="{0D108BD9-81ED-4DB2-BD59-A6C34878D82A}">
                    <a16:rowId xmlns:a16="http://schemas.microsoft.com/office/drawing/2014/main" val="852711481"/>
                  </a:ext>
                </a:extLst>
              </a:tr>
              <a:tr h="322703">
                <a:tc>
                  <a:txBody>
                    <a:bodyPr/>
                    <a:lstStyle/>
                    <a:p>
                      <a:r>
                        <a:rPr lang="en-US" sz="1100"/>
                        <a:t>Pre-Conditions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a:t>Already authenticated and on parcel screen (</a:t>
                      </a:r>
                      <a:r>
                        <a:rPr lang="en-US" sz="1100" b="1" i="1">
                          <a:solidFill>
                            <a:srgbClr val="FF0000"/>
                          </a:solidFill>
                        </a:rPr>
                        <a:t>Test Number</a:t>
                      </a:r>
                      <a:r>
                        <a:rPr lang="en-US" sz="1100"/>
                        <a:t>) </a:t>
                      </a:r>
                    </a:p>
                    <a:p>
                      <a:r>
                        <a:rPr lang="en-US" sz="1100"/>
                        <a:t>User is in Parcel Information Screen (</a:t>
                      </a:r>
                      <a:r>
                        <a:rPr lang="en-US" sz="1100" b="1" i="1">
                          <a:solidFill>
                            <a:srgbClr val="FF0000"/>
                          </a:solidFill>
                        </a:rPr>
                        <a:t>Test Number</a:t>
                      </a:r>
                      <a:r>
                        <a:rPr lang="en-US" sz="1100"/>
                        <a:t>)</a:t>
                      </a:r>
                    </a:p>
                    <a:p>
                      <a:r>
                        <a:rPr lang="en-US" sz="1100"/>
                        <a:t>Parcel Slit option is visible (</a:t>
                      </a:r>
                      <a:r>
                        <a:rPr lang="en-US" sz="1100" b="1" i="1">
                          <a:solidFill>
                            <a:srgbClr val="FF0000"/>
                          </a:solidFill>
                        </a:rPr>
                        <a:t>Test Number</a:t>
                      </a:r>
                      <a:r>
                        <a:rPr lang="en-US" sz="1100"/>
                        <a:t>)</a:t>
                      </a:r>
                    </a:p>
                  </a:txBody>
                  <a:tcPr/>
                </a:tc>
                <a:extLst>
                  <a:ext uri="{0D108BD9-81ED-4DB2-BD59-A6C34878D82A}">
                    <a16:rowId xmlns:a16="http://schemas.microsoft.com/office/drawing/2014/main" val="1962659302"/>
                  </a:ext>
                </a:extLst>
              </a:tr>
              <a:tr h="322703">
                <a:tc>
                  <a:txBody>
                    <a:bodyPr/>
                    <a:lstStyle/>
                    <a:p>
                      <a:r>
                        <a:rPr lang="en-US" sz="1100"/>
                        <a:t>Environmental State</a:t>
                      </a:r>
                    </a:p>
                  </a:txBody>
                  <a:tcPr/>
                </a:tc>
                <a:tc>
                  <a:txBody>
                    <a:bodyPr/>
                    <a:lstStyle/>
                    <a:p>
                      <a:r>
                        <a:rPr lang="en-US" sz="1100" dirty="0"/>
                        <a:t>Development Environment</a:t>
                      </a:r>
                    </a:p>
                    <a:p>
                      <a:r>
                        <a:rPr lang="en-US" sz="1100" dirty="0"/>
                        <a:t>Chrome Browser (Version 86.0.4240.198 - 32-bit) </a:t>
                      </a:r>
                    </a:p>
                    <a:p>
                      <a:r>
                        <a:rPr lang="en-US" sz="1100" dirty="0"/>
                        <a:t>Internal Network</a:t>
                      </a:r>
                    </a:p>
                    <a:p>
                      <a:r>
                        <a:rPr lang="en-US" sz="1100" dirty="0"/>
                        <a:t>Normal Work Hours</a:t>
                      </a:r>
                    </a:p>
                  </a:txBody>
                  <a:tcPr/>
                </a:tc>
                <a:extLst>
                  <a:ext uri="{0D108BD9-81ED-4DB2-BD59-A6C34878D82A}">
                    <a16:rowId xmlns:a16="http://schemas.microsoft.com/office/drawing/2014/main" val="218581732"/>
                  </a:ext>
                </a:extLst>
              </a:tr>
              <a:tr h="322703">
                <a:tc>
                  <a:txBody>
                    <a:bodyPr/>
                    <a:lstStyle/>
                    <a:p>
                      <a:r>
                        <a:rPr lang="en-US" sz="1100"/>
                        <a:t>Inputs / Test Data</a:t>
                      </a:r>
                    </a:p>
                  </a:txBody>
                  <a:tcPr/>
                </a:tc>
                <a:tc>
                  <a:txBody>
                    <a:bodyPr/>
                    <a:lstStyle/>
                    <a:p>
                      <a:r>
                        <a:rPr lang="en-US" sz="1100"/>
                        <a:t>Press Splits button – no additional data needed</a:t>
                      </a:r>
                    </a:p>
                  </a:txBody>
                  <a:tcPr/>
                </a:tc>
                <a:extLst>
                  <a:ext uri="{0D108BD9-81ED-4DB2-BD59-A6C34878D82A}">
                    <a16:rowId xmlns:a16="http://schemas.microsoft.com/office/drawing/2014/main" val="2354993826"/>
                  </a:ext>
                </a:extLst>
              </a:tr>
              <a:tr h="322703">
                <a:tc>
                  <a:txBody>
                    <a:bodyPr/>
                    <a:lstStyle/>
                    <a:p>
                      <a:r>
                        <a:rPr lang="en-US" sz="1100"/>
                        <a:t>Expected Result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Split Screen is visible</a:t>
                      </a:r>
                    </a:p>
                  </a:txBody>
                  <a:tcPr/>
                </a:tc>
                <a:extLst>
                  <a:ext uri="{0D108BD9-81ED-4DB2-BD59-A6C34878D82A}">
                    <a16:rowId xmlns:a16="http://schemas.microsoft.com/office/drawing/2014/main" val="979861318"/>
                  </a:ext>
                </a:extLst>
              </a:tr>
              <a:tr h="322703">
                <a:tc>
                  <a:txBody>
                    <a:bodyPr/>
                    <a:lstStyle/>
                    <a:p>
                      <a:r>
                        <a:rPr lang="en-US" sz="1100"/>
                        <a:t>Unexpected Results / Errors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404 Error Message</a:t>
                      </a:r>
                    </a:p>
                  </a:txBody>
                  <a:tcPr/>
                </a:tc>
                <a:extLst>
                  <a:ext uri="{0D108BD9-81ED-4DB2-BD59-A6C34878D82A}">
                    <a16:rowId xmlns:a16="http://schemas.microsoft.com/office/drawing/2014/main" val="1335246148"/>
                  </a:ext>
                </a:extLst>
              </a:tr>
              <a:tr h="322703">
                <a:tc>
                  <a:txBody>
                    <a:bodyPr/>
                    <a:lstStyle/>
                    <a:p>
                      <a:r>
                        <a:rPr lang="en-US" sz="1100"/>
                        <a:t>Actual Result</a:t>
                      </a:r>
                    </a:p>
                  </a:txBody>
                  <a:tcPr/>
                </a:tc>
                <a:tc>
                  <a:txBody>
                    <a:bodyPr/>
                    <a:lstStyle/>
                    <a:p>
                      <a:r>
                        <a:rPr lang="en-US" sz="1100"/>
                        <a:t>Split Screen is visible</a:t>
                      </a:r>
                    </a:p>
                  </a:txBody>
                  <a:tcPr/>
                </a:tc>
                <a:extLst>
                  <a:ext uri="{0D108BD9-81ED-4DB2-BD59-A6C34878D82A}">
                    <a16:rowId xmlns:a16="http://schemas.microsoft.com/office/drawing/2014/main" val="384226547"/>
                  </a:ext>
                </a:extLst>
              </a:tr>
              <a:tr h="322703">
                <a:tc>
                  <a:txBody>
                    <a:bodyPr/>
                    <a:lstStyle/>
                    <a:p>
                      <a:r>
                        <a:rPr lang="en-US" sz="1100"/>
                        <a:t>Link to manual steps / script</a:t>
                      </a:r>
                    </a:p>
                  </a:txBody>
                  <a:tcPr/>
                </a:tc>
                <a:tc>
                  <a:txBody>
                    <a:bodyPr/>
                    <a:lstStyle/>
                    <a:p>
                      <a:r>
                        <a:rPr lang="en-US" sz="1100"/>
                        <a:t>None</a:t>
                      </a:r>
                    </a:p>
                  </a:txBody>
                  <a:tcPr/>
                </a:tc>
                <a:extLst>
                  <a:ext uri="{0D108BD9-81ED-4DB2-BD59-A6C34878D82A}">
                    <a16:rowId xmlns:a16="http://schemas.microsoft.com/office/drawing/2014/main" val="1160827119"/>
                  </a:ext>
                </a:extLst>
              </a:tr>
              <a:tr h="371329">
                <a:tc>
                  <a:txBody>
                    <a:bodyPr/>
                    <a:lstStyle/>
                    <a:p>
                      <a:r>
                        <a:rPr lang="en-US" sz="1100"/>
                        <a:t>Link to automatic test project / test code / script</a:t>
                      </a:r>
                    </a:p>
                  </a:txBody>
                  <a:tcPr/>
                </a:tc>
                <a:tc>
                  <a:txBody>
                    <a:bodyPr/>
                    <a:lstStyle/>
                    <a:p>
                      <a:r>
                        <a:rPr lang="en-US" sz="1100" b="1">
                          <a:solidFill>
                            <a:srgbClr val="FF0000"/>
                          </a:solidFill>
                        </a:rPr>
                        <a:t>URL to test project</a:t>
                      </a:r>
                    </a:p>
                  </a:txBody>
                  <a:tcPr/>
                </a:tc>
                <a:extLst>
                  <a:ext uri="{0D108BD9-81ED-4DB2-BD59-A6C34878D82A}">
                    <a16:rowId xmlns:a16="http://schemas.microsoft.com/office/drawing/2014/main" val="3544505785"/>
                  </a:ext>
                </a:extLst>
              </a:tr>
              <a:tr h="0">
                <a:tc>
                  <a:txBody>
                    <a:bodyPr/>
                    <a:lstStyle/>
                    <a:p>
                      <a:r>
                        <a:rPr lang="en-US" sz="1100"/>
                        <a:t>Tool used</a:t>
                      </a:r>
                    </a:p>
                  </a:txBody>
                  <a:tcPr/>
                </a:tc>
                <a:tc>
                  <a:txBody>
                    <a:bodyPr/>
                    <a:lstStyle/>
                    <a:p>
                      <a:r>
                        <a:rPr lang="en-US" sz="1100" dirty="0"/>
                        <a:t>White Box: Azure Test Plan / Black Box: Selenium</a:t>
                      </a:r>
                    </a:p>
                  </a:txBody>
                  <a:tcPr/>
                </a:tc>
                <a:extLst>
                  <a:ext uri="{0D108BD9-81ED-4DB2-BD59-A6C34878D82A}">
                    <a16:rowId xmlns:a16="http://schemas.microsoft.com/office/drawing/2014/main" val="1288518447"/>
                  </a:ext>
                </a:extLst>
              </a:tr>
            </a:tbl>
          </a:graphicData>
        </a:graphic>
      </p:graphicFrame>
      <p:sp>
        <p:nvSpPr>
          <p:cNvPr id="4" name="Title 1">
            <a:extLst>
              <a:ext uri="{FF2B5EF4-FFF2-40B4-BE49-F238E27FC236}">
                <a16:creationId xmlns:a16="http://schemas.microsoft.com/office/drawing/2014/main" id="{5059F2E8-6AEF-4696-8AD8-8C6DEB220CBE}"/>
              </a:ext>
            </a:extLst>
          </p:cNvPr>
          <p:cNvSpPr txBox="1">
            <a:spLocks/>
          </p:cNvSpPr>
          <p:nvPr/>
        </p:nvSpPr>
        <p:spPr>
          <a:xfrm>
            <a:off x="196517" y="12316"/>
            <a:ext cx="10515600" cy="61483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Acceptance / Test Case Definition Template for a User Story</a:t>
            </a:r>
            <a:endParaRPr lang="en-US" i="1" dirty="0"/>
          </a:p>
        </p:txBody>
      </p:sp>
      <p:graphicFrame>
        <p:nvGraphicFramePr>
          <p:cNvPr id="7" name="Table 7">
            <a:extLst>
              <a:ext uri="{FF2B5EF4-FFF2-40B4-BE49-F238E27FC236}">
                <a16:creationId xmlns:a16="http://schemas.microsoft.com/office/drawing/2014/main" id="{32742F6B-E891-4BA9-AE56-0C4DA3E89A2A}"/>
              </a:ext>
            </a:extLst>
          </p:cNvPr>
          <p:cNvGraphicFramePr>
            <a:graphicFrameLocks noGrp="1"/>
          </p:cNvGraphicFramePr>
          <p:nvPr>
            <p:extLst>
              <p:ext uri="{D42A27DB-BD31-4B8C-83A1-F6EECF244321}">
                <p14:modId xmlns:p14="http://schemas.microsoft.com/office/powerpoint/2010/main" val="1359115497"/>
              </p:ext>
            </p:extLst>
          </p:nvPr>
        </p:nvGraphicFramePr>
        <p:xfrm>
          <a:off x="7611670" y="577691"/>
          <a:ext cx="4383813" cy="1557330"/>
        </p:xfrm>
        <a:graphic>
          <a:graphicData uri="http://schemas.openxmlformats.org/drawingml/2006/table">
            <a:tbl>
              <a:tblPr firstRow="1" bandRow="1">
                <a:tableStyleId>{BC89EF96-8CEA-46FF-86C4-4CE0E7609802}</a:tableStyleId>
              </a:tblPr>
              <a:tblGrid>
                <a:gridCol w="1097406">
                  <a:extLst>
                    <a:ext uri="{9D8B030D-6E8A-4147-A177-3AD203B41FA5}">
                      <a16:colId xmlns:a16="http://schemas.microsoft.com/office/drawing/2014/main" val="2754895291"/>
                    </a:ext>
                  </a:extLst>
                </a:gridCol>
                <a:gridCol w="1973655">
                  <a:extLst>
                    <a:ext uri="{9D8B030D-6E8A-4147-A177-3AD203B41FA5}">
                      <a16:colId xmlns:a16="http://schemas.microsoft.com/office/drawing/2014/main" val="2331613135"/>
                    </a:ext>
                  </a:extLst>
                </a:gridCol>
                <a:gridCol w="1312752">
                  <a:extLst>
                    <a:ext uri="{9D8B030D-6E8A-4147-A177-3AD203B41FA5}">
                      <a16:colId xmlns:a16="http://schemas.microsoft.com/office/drawing/2014/main" val="1516319696"/>
                    </a:ext>
                  </a:extLst>
                </a:gridCol>
              </a:tblGrid>
              <a:tr h="311466">
                <a:tc>
                  <a:txBody>
                    <a:bodyPr/>
                    <a:lstStyle/>
                    <a:p>
                      <a:endParaRPr lang="en-US" sz="1100"/>
                    </a:p>
                  </a:txBody>
                  <a:tcPr/>
                </a:tc>
                <a:tc>
                  <a:txBody>
                    <a:bodyPr/>
                    <a:lstStyle/>
                    <a:p>
                      <a:r>
                        <a:rPr lang="en-US" sz="1100"/>
                        <a:t>Person</a:t>
                      </a:r>
                    </a:p>
                  </a:txBody>
                  <a:tcPr/>
                </a:tc>
                <a:tc>
                  <a:txBody>
                    <a:bodyPr/>
                    <a:lstStyle/>
                    <a:p>
                      <a:r>
                        <a:rPr lang="en-US" sz="1100"/>
                        <a:t>Date Time</a:t>
                      </a:r>
                    </a:p>
                  </a:txBody>
                  <a:tcPr/>
                </a:tc>
                <a:extLst>
                  <a:ext uri="{0D108BD9-81ED-4DB2-BD59-A6C34878D82A}">
                    <a16:rowId xmlns:a16="http://schemas.microsoft.com/office/drawing/2014/main" val="2746201842"/>
                  </a:ext>
                </a:extLst>
              </a:tr>
              <a:tr h="311466">
                <a:tc>
                  <a:txBody>
                    <a:bodyPr/>
                    <a:lstStyle/>
                    <a:p>
                      <a:r>
                        <a:rPr lang="en-US" sz="1100"/>
                        <a:t>Defined By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734879909"/>
                  </a:ext>
                </a:extLst>
              </a:tr>
              <a:tr h="311466">
                <a:tc>
                  <a:txBody>
                    <a:bodyPr/>
                    <a:lstStyle/>
                    <a:p>
                      <a:r>
                        <a:rPr lang="en-US" sz="1100"/>
                        <a:t>Developed By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1492792733"/>
                  </a:ext>
                </a:extLst>
              </a:tr>
              <a:tr h="311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Tested By</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4072732556"/>
                  </a:ext>
                </a:extLst>
              </a:tr>
              <a:tr h="311466">
                <a:tc>
                  <a:txBody>
                    <a:bodyPr/>
                    <a:lstStyle/>
                    <a:p>
                      <a:r>
                        <a:rPr lang="en-US" sz="1100"/>
                        <a:t>Signed Off By</a:t>
                      </a:r>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598826664"/>
                  </a:ext>
                </a:extLst>
              </a:tr>
            </a:tbl>
          </a:graphicData>
        </a:graphic>
      </p:graphicFrame>
      <p:sp>
        <p:nvSpPr>
          <p:cNvPr id="3" name="Rectangle 2">
            <a:extLst>
              <a:ext uri="{FF2B5EF4-FFF2-40B4-BE49-F238E27FC236}">
                <a16:creationId xmlns:a16="http://schemas.microsoft.com/office/drawing/2014/main" id="{872A34A3-76B7-4235-B4C4-4F1937AD14D4}"/>
              </a:ext>
            </a:extLst>
          </p:cNvPr>
          <p:cNvSpPr/>
          <p:nvPr/>
        </p:nvSpPr>
        <p:spPr>
          <a:xfrm>
            <a:off x="7611670" y="2294965"/>
            <a:ext cx="4383813" cy="41154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E092683-06C8-442E-8F53-5DCB886D4541}"/>
              </a:ext>
            </a:extLst>
          </p:cNvPr>
          <p:cNvSpPr txBox="1"/>
          <p:nvPr/>
        </p:nvSpPr>
        <p:spPr>
          <a:xfrm>
            <a:off x="7611670" y="2318780"/>
            <a:ext cx="2101986" cy="276999"/>
          </a:xfrm>
          <a:prstGeom prst="rect">
            <a:avLst/>
          </a:prstGeom>
          <a:noFill/>
        </p:spPr>
        <p:txBody>
          <a:bodyPr wrap="none" rtlCol="0">
            <a:spAutoFit/>
          </a:bodyPr>
          <a:lstStyle/>
          <a:p>
            <a:r>
              <a:rPr lang="en-US" sz="1200"/>
              <a:t>Addendums/Comments/Notes</a:t>
            </a:r>
          </a:p>
        </p:txBody>
      </p:sp>
      <p:cxnSp>
        <p:nvCxnSpPr>
          <p:cNvPr id="9" name="Straight Connector 8">
            <a:extLst>
              <a:ext uri="{FF2B5EF4-FFF2-40B4-BE49-F238E27FC236}">
                <a16:creationId xmlns:a16="http://schemas.microsoft.com/office/drawing/2014/main" id="{6FFF38F8-EC80-4DAC-AC9F-5E53883EFFED}"/>
              </a:ext>
            </a:extLst>
          </p:cNvPr>
          <p:cNvCxnSpPr>
            <a:cxnSpLocks/>
          </p:cNvCxnSpPr>
          <p:nvPr/>
        </p:nvCxnSpPr>
        <p:spPr>
          <a:xfrm>
            <a:off x="7611670" y="2624452"/>
            <a:ext cx="438381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76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D83D9EF7-B7F0-487E-B521-D1BB7C2E0AA8}"/>
              </a:ext>
            </a:extLst>
          </p:cNvPr>
          <p:cNvSpPr/>
          <p:nvPr/>
        </p:nvSpPr>
        <p:spPr>
          <a:xfrm>
            <a:off x="4197899" y="4233353"/>
            <a:ext cx="1786706" cy="1038098"/>
          </a:xfrm>
          <a:prstGeom prst="ellipse">
            <a:avLst/>
          </a:prstGeom>
          <a:solidFill>
            <a:schemeClr val="bg2">
              <a:lumMod val="7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8" name="Oval 27">
            <a:extLst>
              <a:ext uri="{FF2B5EF4-FFF2-40B4-BE49-F238E27FC236}">
                <a16:creationId xmlns:a16="http://schemas.microsoft.com/office/drawing/2014/main" id="{CA6F6B34-6ABC-4518-B270-2A5328E087B3}"/>
              </a:ext>
            </a:extLst>
          </p:cNvPr>
          <p:cNvSpPr/>
          <p:nvPr/>
        </p:nvSpPr>
        <p:spPr>
          <a:xfrm>
            <a:off x="5826034" y="2594225"/>
            <a:ext cx="2109344" cy="147831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1ECC47-1C0B-4996-9394-FC4E29F330EE}"/>
              </a:ext>
            </a:extLst>
          </p:cNvPr>
          <p:cNvSpPr/>
          <p:nvPr/>
        </p:nvSpPr>
        <p:spPr>
          <a:xfrm>
            <a:off x="3173204" y="2492349"/>
            <a:ext cx="2438678" cy="141281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01FBB3-ACF9-4FC0-A5C2-BB1276F9E63A}"/>
              </a:ext>
            </a:extLst>
          </p:cNvPr>
          <p:cNvSpPr/>
          <p:nvPr/>
        </p:nvSpPr>
        <p:spPr>
          <a:xfrm>
            <a:off x="2768367" y="1845285"/>
            <a:ext cx="5444455" cy="3859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B858055-A04E-4D22-84A3-3F8E73327C90}"/>
              </a:ext>
            </a:extLst>
          </p:cNvPr>
          <p:cNvSpPr/>
          <p:nvPr/>
        </p:nvSpPr>
        <p:spPr>
          <a:xfrm>
            <a:off x="3181955" y="3865936"/>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B8F6A3-FA4C-4C63-8BD9-25F15E2090DB}"/>
              </a:ext>
            </a:extLst>
          </p:cNvPr>
          <p:cNvSpPr>
            <a:spLocks noGrp="1"/>
          </p:cNvSpPr>
          <p:nvPr>
            <p:ph type="title"/>
          </p:nvPr>
        </p:nvSpPr>
        <p:spPr>
          <a:xfrm>
            <a:off x="276726" y="124493"/>
            <a:ext cx="10515600" cy="563563"/>
          </a:xfrm>
        </p:spPr>
        <p:txBody>
          <a:bodyPr>
            <a:normAutofit fontScale="90000"/>
          </a:bodyPr>
          <a:lstStyle/>
          <a:p>
            <a:r>
              <a:rPr lang="en-US" dirty="0">
                <a:cs typeface="Calibri Light"/>
              </a:rPr>
              <a:t>Scope of Testing</a:t>
            </a:r>
            <a:endParaRPr lang="en-US" dirty="0"/>
          </a:p>
        </p:txBody>
      </p:sp>
      <p:sp>
        <p:nvSpPr>
          <p:cNvPr id="4" name="Rectangle 3">
            <a:extLst>
              <a:ext uri="{FF2B5EF4-FFF2-40B4-BE49-F238E27FC236}">
                <a16:creationId xmlns:a16="http://schemas.microsoft.com/office/drawing/2014/main" id="{01C527CA-BC64-4642-8003-4809BDEB3068}"/>
              </a:ext>
            </a:extLst>
          </p:cNvPr>
          <p:cNvSpPr/>
          <p:nvPr/>
        </p:nvSpPr>
        <p:spPr>
          <a:xfrm>
            <a:off x="6506642" y="4525137"/>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cs typeface="Calibri"/>
              </a:rPr>
              <a:t>Unit of Code</a:t>
            </a:r>
          </a:p>
        </p:txBody>
      </p:sp>
      <p:sp>
        <p:nvSpPr>
          <p:cNvPr id="11" name="Rectangle 10">
            <a:extLst>
              <a:ext uri="{FF2B5EF4-FFF2-40B4-BE49-F238E27FC236}">
                <a16:creationId xmlns:a16="http://schemas.microsoft.com/office/drawing/2014/main" id="{63AC5047-A0BD-43B1-9319-319BC8DD39C1}"/>
              </a:ext>
            </a:extLst>
          </p:cNvPr>
          <p:cNvSpPr/>
          <p:nvPr/>
        </p:nvSpPr>
        <p:spPr>
          <a:xfrm>
            <a:off x="4351800" y="4511414"/>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cs typeface="Calibri"/>
              </a:rPr>
              <a:t>Unit of Code</a:t>
            </a:r>
          </a:p>
        </p:txBody>
      </p:sp>
      <p:sp>
        <p:nvSpPr>
          <p:cNvPr id="13" name="Rectangle 12">
            <a:extLst>
              <a:ext uri="{FF2B5EF4-FFF2-40B4-BE49-F238E27FC236}">
                <a16:creationId xmlns:a16="http://schemas.microsoft.com/office/drawing/2014/main" id="{F6E96825-E238-4ABB-96E6-FF2957860949}"/>
              </a:ext>
            </a:extLst>
          </p:cNvPr>
          <p:cNvSpPr/>
          <p:nvPr/>
        </p:nvSpPr>
        <p:spPr>
          <a:xfrm>
            <a:off x="6093031" y="3024240"/>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Unit of Infra</a:t>
            </a:r>
          </a:p>
        </p:txBody>
      </p:sp>
      <p:sp>
        <p:nvSpPr>
          <p:cNvPr id="14" name="Rectangle 13">
            <a:extLst>
              <a:ext uri="{FF2B5EF4-FFF2-40B4-BE49-F238E27FC236}">
                <a16:creationId xmlns:a16="http://schemas.microsoft.com/office/drawing/2014/main" id="{79A68BE8-C205-4890-935F-5F7B61966945}"/>
              </a:ext>
            </a:extLst>
          </p:cNvPr>
          <p:cNvSpPr/>
          <p:nvPr/>
        </p:nvSpPr>
        <p:spPr>
          <a:xfrm>
            <a:off x="3775142" y="3359568"/>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DB table</a:t>
            </a:r>
          </a:p>
        </p:txBody>
      </p:sp>
      <p:sp>
        <p:nvSpPr>
          <p:cNvPr id="17" name="Rectangle 16">
            <a:extLst>
              <a:ext uri="{FF2B5EF4-FFF2-40B4-BE49-F238E27FC236}">
                <a16:creationId xmlns:a16="http://schemas.microsoft.com/office/drawing/2014/main" id="{D2345623-0163-422F-8153-D2A2FBA4306F}"/>
              </a:ext>
            </a:extLst>
          </p:cNvPr>
          <p:cNvSpPr/>
          <p:nvPr/>
        </p:nvSpPr>
        <p:spPr>
          <a:xfrm>
            <a:off x="3359922" y="4180261"/>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cs typeface="Calibri"/>
              </a:rPr>
              <a:t>Unit of Code</a:t>
            </a:r>
          </a:p>
        </p:txBody>
      </p:sp>
      <p:sp>
        <p:nvSpPr>
          <p:cNvPr id="18" name="Rectangle 17">
            <a:extLst>
              <a:ext uri="{FF2B5EF4-FFF2-40B4-BE49-F238E27FC236}">
                <a16:creationId xmlns:a16="http://schemas.microsoft.com/office/drawing/2014/main" id="{7C288954-3051-4F26-AFF5-DEA5E4AB9934}"/>
              </a:ext>
            </a:extLst>
          </p:cNvPr>
          <p:cNvSpPr/>
          <p:nvPr/>
        </p:nvSpPr>
        <p:spPr>
          <a:xfrm>
            <a:off x="3523622" y="2898486"/>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cs typeface="Calibri"/>
              </a:rPr>
              <a:t>Unit of Code</a:t>
            </a:r>
          </a:p>
        </p:txBody>
      </p:sp>
      <p:sp>
        <p:nvSpPr>
          <p:cNvPr id="19" name="Rectangle 18">
            <a:extLst>
              <a:ext uri="{FF2B5EF4-FFF2-40B4-BE49-F238E27FC236}">
                <a16:creationId xmlns:a16="http://schemas.microsoft.com/office/drawing/2014/main" id="{E7B6A694-7069-4A4F-86E1-A787778C2F0B}"/>
              </a:ext>
            </a:extLst>
          </p:cNvPr>
          <p:cNvSpPr/>
          <p:nvPr/>
        </p:nvSpPr>
        <p:spPr>
          <a:xfrm>
            <a:off x="4425992" y="2803738"/>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cs typeface="Calibri"/>
              </a:rPr>
              <a:t>Unit of Code</a:t>
            </a:r>
          </a:p>
        </p:txBody>
      </p:sp>
      <p:sp>
        <p:nvSpPr>
          <p:cNvPr id="20" name="Rectangle 19">
            <a:extLst>
              <a:ext uri="{FF2B5EF4-FFF2-40B4-BE49-F238E27FC236}">
                <a16:creationId xmlns:a16="http://schemas.microsoft.com/office/drawing/2014/main" id="{D7E5D7D6-0EC8-4E17-ABAF-FAAFE75B6D4B}"/>
              </a:ext>
            </a:extLst>
          </p:cNvPr>
          <p:cNvSpPr/>
          <p:nvPr/>
        </p:nvSpPr>
        <p:spPr>
          <a:xfrm>
            <a:off x="6246388" y="3484580"/>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Unit of Infra</a:t>
            </a:r>
          </a:p>
        </p:txBody>
      </p:sp>
      <p:sp>
        <p:nvSpPr>
          <p:cNvPr id="21" name="Rectangle 20">
            <a:extLst>
              <a:ext uri="{FF2B5EF4-FFF2-40B4-BE49-F238E27FC236}">
                <a16:creationId xmlns:a16="http://schemas.microsoft.com/office/drawing/2014/main" id="{6FEB98D6-5100-451B-B02B-14BD33D12247}"/>
              </a:ext>
            </a:extLst>
          </p:cNvPr>
          <p:cNvSpPr/>
          <p:nvPr/>
        </p:nvSpPr>
        <p:spPr>
          <a:xfrm>
            <a:off x="4587132" y="3307290"/>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Unit of Infra</a:t>
            </a:r>
          </a:p>
        </p:txBody>
      </p:sp>
      <p:sp>
        <p:nvSpPr>
          <p:cNvPr id="22" name="Rectangle 21">
            <a:extLst>
              <a:ext uri="{FF2B5EF4-FFF2-40B4-BE49-F238E27FC236}">
                <a16:creationId xmlns:a16="http://schemas.microsoft.com/office/drawing/2014/main" id="{489B14A9-86AD-4C7E-A267-8D3C977ABA55}"/>
              </a:ext>
            </a:extLst>
          </p:cNvPr>
          <p:cNvSpPr/>
          <p:nvPr/>
        </p:nvSpPr>
        <p:spPr>
          <a:xfrm>
            <a:off x="7044311" y="3433233"/>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Unit of Infra</a:t>
            </a:r>
          </a:p>
        </p:txBody>
      </p:sp>
      <p:sp>
        <p:nvSpPr>
          <p:cNvPr id="23" name="Rectangle 22">
            <a:extLst>
              <a:ext uri="{FF2B5EF4-FFF2-40B4-BE49-F238E27FC236}">
                <a16:creationId xmlns:a16="http://schemas.microsoft.com/office/drawing/2014/main" id="{5FBD2747-7A67-437E-8258-64E690B1B830}"/>
              </a:ext>
            </a:extLst>
          </p:cNvPr>
          <p:cNvSpPr/>
          <p:nvPr/>
        </p:nvSpPr>
        <p:spPr>
          <a:xfrm>
            <a:off x="6962193" y="2959513"/>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Unit of Infra</a:t>
            </a:r>
          </a:p>
        </p:txBody>
      </p:sp>
      <p:sp>
        <p:nvSpPr>
          <p:cNvPr id="3" name="TextBox 2">
            <a:extLst>
              <a:ext uri="{FF2B5EF4-FFF2-40B4-BE49-F238E27FC236}">
                <a16:creationId xmlns:a16="http://schemas.microsoft.com/office/drawing/2014/main" id="{49A1CCB1-2F3B-4123-9359-451BD65F8983}"/>
              </a:ext>
            </a:extLst>
          </p:cNvPr>
          <p:cNvSpPr txBox="1"/>
          <p:nvPr/>
        </p:nvSpPr>
        <p:spPr>
          <a:xfrm>
            <a:off x="3267842" y="4751218"/>
            <a:ext cx="699230" cy="261610"/>
          </a:xfrm>
          <a:prstGeom prst="rect">
            <a:avLst/>
          </a:prstGeom>
          <a:noFill/>
        </p:spPr>
        <p:txBody>
          <a:bodyPr wrap="square" rtlCol="0">
            <a:spAutoFit/>
          </a:bodyPr>
          <a:lstStyle/>
          <a:p>
            <a:r>
              <a:rPr lang="en-US" sz="1050"/>
              <a:t>Unit Test</a:t>
            </a:r>
          </a:p>
        </p:txBody>
      </p:sp>
      <p:sp>
        <p:nvSpPr>
          <p:cNvPr id="26" name="TextBox 25">
            <a:extLst>
              <a:ext uri="{FF2B5EF4-FFF2-40B4-BE49-F238E27FC236}">
                <a16:creationId xmlns:a16="http://schemas.microsoft.com/office/drawing/2014/main" id="{95787712-3A17-414D-BDFF-694F90F91C11}"/>
              </a:ext>
            </a:extLst>
          </p:cNvPr>
          <p:cNvSpPr txBox="1"/>
          <p:nvPr/>
        </p:nvSpPr>
        <p:spPr>
          <a:xfrm>
            <a:off x="6254090" y="4174579"/>
            <a:ext cx="699230" cy="261610"/>
          </a:xfrm>
          <a:prstGeom prst="rect">
            <a:avLst/>
          </a:prstGeom>
          <a:noFill/>
        </p:spPr>
        <p:txBody>
          <a:bodyPr wrap="none" rtlCol="0">
            <a:spAutoFit/>
          </a:bodyPr>
          <a:lstStyle/>
          <a:p>
            <a:r>
              <a:rPr lang="en-US" sz="1100">
                <a:solidFill>
                  <a:schemeClr val="bg1"/>
                </a:solidFill>
              </a:rPr>
              <a:t>Unit Test</a:t>
            </a:r>
          </a:p>
        </p:txBody>
      </p:sp>
      <p:sp>
        <p:nvSpPr>
          <p:cNvPr id="6" name="TextBox 5">
            <a:extLst>
              <a:ext uri="{FF2B5EF4-FFF2-40B4-BE49-F238E27FC236}">
                <a16:creationId xmlns:a16="http://schemas.microsoft.com/office/drawing/2014/main" id="{EDA92DA2-82EE-4799-ABC2-7F8D6631101B}"/>
              </a:ext>
            </a:extLst>
          </p:cNvPr>
          <p:cNvSpPr txBox="1"/>
          <p:nvPr/>
        </p:nvSpPr>
        <p:spPr>
          <a:xfrm>
            <a:off x="4647949" y="1807504"/>
            <a:ext cx="1822550" cy="369332"/>
          </a:xfrm>
          <a:prstGeom prst="rect">
            <a:avLst/>
          </a:prstGeom>
          <a:noFill/>
        </p:spPr>
        <p:txBody>
          <a:bodyPr wrap="none" rtlCol="0">
            <a:spAutoFit/>
          </a:bodyPr>
          <a:lstStyle/>
          <a:p>
            <a:r>
              <a:rPr lang="en-US"/>
              <a:t>System / Solution</a:t>
            </a:r>
          </a:p>
        </p:txBody>
      </p:sp>
      <p:grpSp>
        <p:nvGrpSpPr>
          <p:cNvPr id="33" name="Group 32">
            <a:extLst>
              <a:ext uri="{FF2B5EF4-FFF2-40B4-BE49-F238E27FC236}">
                <a16:creationId xmlns:a16="http://schemas.microsoft.com/office/drawing/2014/main" id="{21525B37-5B7D-4F65-9712-F8138A7BF064}"/>
              </a:ext>
            </a:extLst>
          </p:cNvPr>
          <p:cNvGrpSpPr/>
          <p:nvPr/>
        </p:nvGrpSpPr>
        <p:grpSpPr>
          <a:xfrm>
            <a:off x="2768367" y="1172171"/>
            <a:ext cx="5444455" cy="669928"/>
            <a:chOff x="3858589" y="879393"/>
            <a:chExt cx="5443684" cy="669928"/>
          </a:xfrm>
        </p:grpSpPr>
        <p:sp>
          <p:nvSpPr>
            <p:cNvPr id="9" name="Rectangle 8">
              <a:extLst>
                <a:ext uri="{FF2B5EF4-FFF2-40B4-BE49-F238E27FC236}">
                  <a16:creationId xmlns:a16="http://schemas.microsoft.com/office/drawing/2014/main" id="{467ED7DF-F5AA-48FB-BEEA-95B100CD3A70}"/>
                </a:ext>
              </a:extLst>
            </p:cNvPr>
            <p:cNvSpPr/>
            <p:nvPr/>
          </p:nvSpPr>
          <p:spPr>
            <a:xfrm>
              <a:off x="3858589" y="879393"/>
              <a:ext cx="5443684" cy="66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User Acceptance Testing via UI</a:t>
              </a:r>
            </a:p>
          </p:txBody>
        </p:sp>
        <p:sp>
          <p:nvSpPr>
            <p:cNvPr id="8" name="Rectangle 7">
              <a:extLst>
                <a:ext uri="{FF2B5EF4-FFF2-40B4-BE49-F238E27FC236}">
                  <a16:creationId xmlns:a16="http://schemas.microsoft.com/office/drawing/2014/main" id="{D9609EB8-71FA-4E8F-B830-21E6312026E5}"/>
                </a:ext>
              </a:extLst>
            </p:cNvPr>
            <p:cNvSpPr/>
            <p:nvPr/>
          </p:nvSpPr>
          <p:spPr>
            <a:xfrm>
              <a:off x="3862326" y="1229975"/>
              <a:ext cx="2646799" cy="314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Selenium Tests</a:t>
              </a:r>
            </a:p>
          </p:txBody>
        </p:sp>
        <p:sp>
          <p:nvSpPr>
            <p:cNvPr id="27" name="Rectangle 26">
              <a:extLst>
                <a:ext uri="{FF2B5EF4-FFF2-40B4-BE49-F238E27FC236}">
                  <a16:creationId xmlns:a16="http://schemas.microsoft.com/office/drawing/2014/main" id="{5B543F2A-260C-43CD-BC7A-1A483DD8818D}"/>
                </a:ext>
              </a:extLst>
            </p:cNvPr>
            <p:cNvSpPr/>
            <p:nvPr/>
          </p:nvSpPr>
          <p:spPr>
            <a:xfrm>
              <a:off x="6655474" y="1238895"/>
              <a:ext cx="2646799" cy="307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User (Manual) Tests</a:t>
              </a:r>
            </a:p>
          </p:txBody>
        </p:sp>
      </p:grpSp>
      <p:sp>
        <p:nvSpPr>
          <p:cNvPr id="15" name="TextBox 14">
            <a:extLst>
              <a:ext uri="{FF2B5EF4-FFF2-40B4-BE49-F238E27FC236}">
                <a16:creationId xmlns:a16="http://schemas.microsoft.com/office/drawing/2014/main" id="{63FF30EA-001E-4077-8BFF-1B9F8F074523}"/>
              </a:ext>
            </a:extLst>
          </p:cNvPr>
          <p:cNvSpPr txBox="1"/>
          <p:nvPr/>
        </p:nvSpPr>
        <p:spPr>
          <a:xfrm>
            <a:off x="3756718" y="2231289"/>
            <a:ext cx="1249060" cy="253916"/>
          </a:xfrm>
          <a:prstGeom prst="rect">
            <a:avLst/>
          </a:prstGeom>
          <a:noFill/>
        </p:spPr>
        <p:txBody>
          <a:bodyPr wrap="none" rtlCol="0">
            <a:spAutoFit/>
          </a:bodyPr>
          <a:lstStyle/>
          <a:p>
            <a:r>
              <a:rPr lang="en-US" sz="1050"/>
              <a:t>Integration Testing</a:t>
            </a:r>
          </a:p>
        </p:txBody>
      </p:sp>
      <p:sp>
        <p:nvSpPr>
          <p:cNvPr id="16" name="Rectangle 15">
            <a:extLst>
              <a:ext uri="{FF2B5EF4-FFF2-40B4-BE49-F238E27FC236}">
                <a16:creationId xmlns:a16="http://schemas.microsoft.com/office/drawing/2014/main" id="{4039A91F-A9E5-486A-A3FA-061A94F5E2CA}"/>
              </a:ext>
            </a:extLst>
          </p:cNvPr>
          <p:cNvSpPr/>
          <p:nvPr/>
        </p:nvSpPr>
        <p:spPr>
          <a:xfrm>
            <a:off x="8069061" y="2013358"/>
            <a:ext cx="564115" cy="353176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Load / Stress &amp; </a:t>
            </a:r>
          </a:p>
          <a:p>
            <a:pPr algn="ctr"/>
            <a:r>
              <a:rPr lang="en-US" dirty="0"/>
              <a:t>System / Regression Testing </a:t>
            </a:r>
          </a:p>
        </p:txBody>
      </p:sp>
      <p:sp>
        <p:nvSpPr>
          <p:cNvPr id="29" name="TextBox 28">
            <a:extLst>
              <a:ext uri="{FF2B5EF4-FFF2-40B4-BE49-F238E27FC236}">
                <a16:creationId xmlns:a16="http://schemas.microsoft.com/office/drawing/2014/main" id="{0F03B22C-EC0B-468E-8EC6-A0C8326D31E9}"/>
              </a:ext>
            </a:extLst>
          </p:cNvPr>
          <p:cNvSpPr txBox="1"/>
          <p:nvPr/>
        </p:nvSpPr>
        <p:spPr>
          <a:xfrm>
            <a:off x="6380567" y="2308853"/>
            <a:ext cx="1037463" cy="253916"/>
          </a:xfrm>
          <a:prstGeom prst="rect">
            <a:avLst/>
          </a:prstGeom>
          <a:noFill/>
        </p:spPr>
        <p:txBody>
          <a:bodyPr wrap="none" rtlCol="0">
            <a:spAutoFit/>
          </a:bodyPr>
          <a:lstStyle/>
          <a:p>
            <a:r>
              <a:rPr lang="en-US" sz="1050"/>
              <a:t>Domain Testing</a:t>
            </a:r>
          </a:p>
        </p:txBody>
      </p:sp>
      <p:sp>
        <p:nvSpPr>
          <p:cNvPr id="30" name="Rectangle 29">
            <a:extLst>
              <a:ext uri="{FF2B5EF4-FFF2-40B4-BE49-F238E27FC236}">
                <a16:creationId xmlns:a16="http://schemas.microsoft.com/office/drawing/2014/main" id="{F9F19E1F-8504-4096-95F5-01CAFFD1C004}"/>
              </a:ext>
            </a:extLst>
          </p:cNvPr>
          <p:cNvSpPr/>
          <p:nvPr/>
        </p:nvSpPr>
        <p:spPr>
          <a:xfrm>
            <a:off x="2339483" y="2013359"/>
            <a:ext cx="564629" cy="353176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Synthetic Testing / Application Performance Monitoring / Resilience</a:t>
            </a:r>
          </a:p>
        </p:txBody>
      </p:sp>
      <p:sp>
        <p:nvSpPr>
          <p:cNvPr id="32" name="TextBox 31">
            <a:extLst>
              <a:ext uri="{FF2B5EF4-FFF2-40B4-BE49-F238E27FC236}">
                <a16:creationId xmlns:a16="http://schemas.microsoft.com/office/drawing/2014/main" id="{1899F625-F9EE-456C-A9DC-1F6B2BA9D96A}"/>
              </a:ext>
            </a:extLst>
          </p:cNvPr>
          <p:cNvSpPr txBox="1"/>
          <p:nvPr/>
        </p:nvSpPr>
        <p:spPr>
          <a:xfrm>
            <a:off x="4266441" y="5320182"/>
            <a:ext cx="1553489" cy="253916"/>
          </a:xfrm>
          <a:prstGeom prst="rect">
            <a:avLst/>
          </a:prstGeom>
          <a:noFill/>
        </p:spPr>
        <p:txBody>
          <a:bodyPr wrap="square" rtlCol="0">
            <a:spAutoFit/>
          </a:bodyPr>
          <a:lstStyle/>
          <a:p>
            <a:r>
              <a:rPr lang="en-US" sz="1050"/>
              <a:t>Static Code Analysis Test</a:t>
            </a:r>
          </a:p>
        </p:txBody>
      </p:sp>
      <p:sp>
        <p:nvSpPr>
          <p:cNvPr id="34" name="Rectangle 33">
            <a:extLst>
              <a:ext uri="{FF2B5EF4-FFF2-40B4-BE49-F238E27FC236}">
                <a16:creationId xmlns:a16="http://schemas.microsoft.com/office/drawing/2014/main" id="{EB23A0D8-7871-4D1D-B2E5-458406C7D732}"/>
              </a:ext>
            </a:extLst>
          </p:cNvPr>
          <p:cNvSpPr/>
          <p:nvPr/>
        </p:nvSpPr>
        <p:spPr>
          <a:xfrm>
            <a:off x="7189746" y="4965893"/>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Unit of Infra</a:t>
            </a:r>
          </a:p>
        </p:txBody>
      </p:sp>
      <p:sp>
        <p:nvSpPr>
          <p:cNvPr id="35" name="Rectangle 34">
            <a:extLst>
              <a:ext uri="{FF2B5EF4-FFF2-40B4-BE49-F238E27FC236}">
                <a16:creationId xmlns:a16="http://schemas.microsoft.com/office/drawing/2014/main" id="{80F39B4D-1034-454E-B64D-26993ED3FFC9}"/>
              </a:ext>
            </a:extLst>
          </p:cNvPr>
          <p:cNvSpPr/>
          <p:nvPr/>
        </p:nvSpPr>
        <p:spPr>
          <a:xfrm>
            <a:off x="4817700" y="4890500"/>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DB table</a:t>
            </a:r>
          </a:p>
        </p:txBody>
      </p:sp>
      <p:cxnSp>
        <p:nvCxnSpPr>
          <p:cNvPr id="39" name="Straight Connector 38">
            <a:extLst>
              <a:ext uri="{FF2B5EF4-FFF2-40B4-BE49-F238E27FC236}">
                <a16:creationId xmlns:a16="http://schemas.microsoft.com/office/drawing/2014/main" id="{74B3ACDB-8E04-4839-970A-BB819B1874CF}"/>
              </a:ext>
            </a:extLst>
          </p:cNvPr>
          <p:cNvCxnSpPr>
            <a:endCxn id="19" idx="2"/>
          </p:cNvCxnSpPr>
          <p:nvPr/>
        </p:nvCxnSpPr>
        <p:spPr>
          <a:xfrm flipH="1" flipV="1">
            <a:off x="4726782" y="3092496"/>
            <a:ext cx="161139" cy="197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5C5CE9-B82E-4242-B028-F03B63A8BD52}"/>
              </a:ext>
            </a:extLst>
          </p:cNvPr>
          <p:cNvCxnSpPr>
            <a:endCxn id="19" idx="1"/>
          </p:cNvCxnSpPr>
          <p:nvPr/>
        </p:nvCxnSpPr>
        <p:spPr>
          <a:xfrm flipV="1">
            <a:off x="4125201" y="2948117"/>
            <a:ext cx="300791" cy="94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CD7FA0E-A020-4BC6-8BE3-314BFD6006DF}"/>
              </a:ext>
            </a:extLst>
          </p:cNvPr>
          <p:cNvCxnSpPr>
            <a:endCxn id="14" idx="0"/>
          </p:cNvCxnSpPr>
          <p:nvPr/>
        </p:nvCxnSpPr>
        <p:spPr>
          <a:xfrm>
            <a:off x="3785623" y="3198756"/>
            <a:ext cx="290309" cy="160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B85A14C-2D71-4C41-8017-AFC94CA9147D}"/>
              </a:ext>
            </a:extLst>
          </p:cNvPr>
          <p:cNvCxnSpPr>
            <a:stCxn id="22" idx="0"/>
            <a:endCxn id="23" idx="2"/>
          </p:cNvCxnSpPr>
          <p:nvPr/>
        </p:nvCxnSpPr>
        <p:spPr>
          <a:xfrm flipH="1" flipV="1">
            <a:off x="7262983" y="3248271"/>
            <a:ext cx="82118" cy="184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D0E084-6DF6-45FF-BF2B-34485B587EBD}"/>
              </a:ext>
            </a:extLst>
          </p:cNvPr>
          <p:cNvCxnSpPr>
            <a:stCxn id="20" idx="0"/>
            <a:endCxn id="13" idx="2"/>
          </p:cNvCxnSpPr>
          <p:nvPr/>
        </p:nvCxnSpPr>
        <p:spPr>
          <a:xfrm flipH="1" flipV="1">
            <a:off x="6393821" y="3312998"/>
            <a:ext cx="153357" cy="171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8738592-314C-4848-B5C1-46EB845426F4}"/>
              </a:ext>
            </a:extLst>
          </p:cNvPr>
          <p:cNvCxnSpPr>
            <a:stCxn id="20" idx="0"/>
            <a:endCxn id="23" idx="2"/>
          </p:cNvCxnSpPr>
          <p:nvPr/>
        </p:nvCxnSpPr>
        <p:spPr>
          <a:xfrm flipV="1">
            <a:off x="6547178" y="3248271"/>
            <a:ext cx="715805" cy="236309"/>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F204F9B-290E-4EA3-980D-EA9BCF24E99D}"/>
              </a:ext>
            </a:extLst>
          </p:cNvPr>
          <p:cNvSpPr/>
          <p:nvPr/>
        </p:nvSpPr>
        <p:spPr>
          <a:xfrm>
            <a:off x="5174626" y="4495048"/>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Unit of Infra</a:t>
            </a:r>
          </a:p>
        </p:txBody>
      </p:sp>
      <p:sp>
        <p:nvSpPr>
          <p:cNvPr id="51" name="Rectangle 50">
            <a:extLst>
              <a:ext uri="{FF2B5EF4-FFF2-40B4-BE49-F238E27FC236}">
                <a16:creationId xmlns:a16="http://schemas.microsoft.com/office/drawing/2014/main" id="{5A185EB7-6597-4699-B0DA-18EB8642995B}"/>
              </a:ext>
            </a:extLst>
          </p:cNvPr>
          <p:cNvSpPr/>
          <p:nvPr/>
        </p:nvSpPr>
        <p:spPr>
          <a:xfrm>
            <a:off x="6380567" y="5148987"/>
            <a:ext cx="601579" cy="288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800">
                <a:cs typeface="Calibri"/>
              </a:rPr>
              <a:t>DB table</a:t>
            </a:r>
          </a:p>
        </p:txBody>
      </p:sp>
      <p:sp>
        <p:nvSpPr>
          <p:cNvPr id="52" name="TextBox 51">
            <a:extLst>
              <a:ext uri="{FF2B5EF4-FFF2-40B4-BE49-F238E27FC236}">
                <a16:creationId xmlns:a16="http://schemas.microsoft.com/office/drawing/2014/main" id="{BCCA3A0B-0570-49F5-BEFF-737D9F3EC44F}"/>
              </a:ext>
            </a:extLst>
          </p:cNvPr>
          <p:cNvSpPr txBox="1"/>
          <p:nvPr/>
        </p:nvSpPr>
        <p:spPr>
          <a:xfrm>
            <a:off x="2279605" y="5806552"/>
            <a:ext cx="6279348" cy="523220"/>
          </a:xfrm>
          <a:prstGeom prst="rect">
            <a:avLst/>
          </a:prstGeom>
          <a:noFill/>
        </p:spPr>
        <p:txBody>
          <a:bodyPr wrap="none" rtlCol="0">
            <a:spAutoFit/>
          </a:bodyPr>
          <a:lstStyle/>
          <a:p>
            <a:pPr algn="ctr"/>
            <a:r>
              <a:rPr lang="en-US" sz="1400" i="1"/>
              <a:t>Each type of test can/will overlap other units and test areas (not exclusive in nature)</a:t>
            </a:r>
          </a:p>
          <a:p>
            <a:pPr algn="ctr"/>
            <a:r>
              <a:rPr lang="en-US" sz="1400" i="1"/>
              <a:t>Tests can be white box, black box or a mixture as appropriate</a:t>
            </a:r>
          </a:p>
        </p:txBody>
      </p:sp>
    </p:spTree>
    <p:extLst>
      <p:ext uri="{BB962C8B-B14F-4D97-AF65-F5344CB8AC3E}">
        <p14:creationId xmlns:p14="http://schemas.microsoft.com/office/powerpoint/2010/main" val="177611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C457D0-4E95-3E02-4308-43957D96ADDE}"/>
              </a:ext>
            </a:extLst>
          </p:cNvPr>
          <p:cNvPicPr>
            <a:picLocks noChangeAspect="1"/>
          </p:cNvPicPr>
          <p:nvPr/>
        </p:nvPicPr>
        <p:blipFill>
          <a:blip r:embed="rId2"/>
          <a:stretch>
            <a:fillRect/>
          </a:stretch>
        </p:blipFill>
        <p:spPr>
          <a:xfrm>
            <a:off x="9200733" y="-13519"/>
            <a:ext cx="2991267" cy="1276528"/>
          </a:xfrm>
          <a:prstGeom prst="rect">
            <a:avLst/>
          </a:prstGeom>
        </p:spPr>
      </p:pic>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vert="horz" lIns="91440" tIns="45720" rIns="91440" bIns="45720" rtlCol="0" anchor="t">
            <a:normAutofit/>
          </a:bodyPr>
          <a:lstStyle/>
          <a:p>
            <a:pPr marL="0" indent="0">
              <a:buNone/>
            </a:pPr>
            <a:r>
              <a:rPr lang="en-US" sz="1600" b="1" dirty="0"/>
              <a:t>Description: </a:t>
            </a:r>
            <a:r>
              <a:rPr lang="en-US" sz="1600" dirty="0"/>
              <a:t>A unit test is a way of testing a unit - the smallest piece of code that can be logically isolated in a system. See </a:t>
            </a:r>
            <a:r>
              <a:rPr lang="en-US" sz="1600" dirty="0">
                <a:hlinkClick r:id="rId3"/>
              </a:rPr>
              <a:t>VS 2019 Unit Test Documentation</a:t>
            </a:r>
            <a:endParaRPr lang="en-US" sz="1600" dirty="0"/>
          </a:p>
          <a:p>
            <a:pPr marL="0" indent="0">
              <a:buNone/>
            </a:pPr>
            <a:r>
              <a:rPr lang="en-US" sz="1600" b="1" dirty="0"/>
              <a:t>Coverage (current and end of project): </a:t>
            </a:r>
            <a:r>
              <a:rPr lang="en-US" sz="1600" dirty="0"/>
              <a:t>70% (not third-party libraries) -&gt; 85%</a:t>
            </a:r>
            <a:endParaRPr lang="en-US" sz="1600" dirty="0">
              <a:cs typeface="Calibri"/>
            </a:endParaRPr>
          </a:p>
          <a:p>
            <a:pPr marL="0" indent="0">
              <a:buNone/>
            </a:pPr>
            <a:r>
              <a:rPr lang="en-US" sz="1600" b="1" dirty="0"/>
              <a:t>Pipeline Position: </a:t>
            </a:r>
            <a:r>
              <a:rPr lang="en-US" sz="1600" dirty="0"/>
              <a:t>Development Phase</a:t>
            </a:r>
            <a:endParaRPr lang="en-US" sz="1600" dirty="0">
              <a:cs typeface="Calibri"/>
            </a:endParaRPr>
          </a:p>
          <a:p>
            <a:pPr marL="0" indent="0">
              <a:buNone/>
            </a:pPr>
            <a:r>
              <a:rPr lang="en-US" sz="1600" b="1" dirty="0"/>
              <a:t>Automated/Manual Details: </a:t>
            </a:r>
            <a:r>
              <a:rPr lang="en-US" sz="1600" dirty="0"/>
              <a:t>Automated test</a:t>
            </a:r>
            <a:endParaRPr lang="en-US" sz="1600" dirty="0">
              <a:cs typeface="Calibri"/>
            </a:endParaRPr>
          </a:p>
          <a:p>
            <a:pPr marL="0" indent="0">
              <a:buNone/>
            </a:pPr>
            <a:r>
              <a:rPr lang="en-US" sz="1600" b="1" dirty="0"/>
              <a:t>Tool/Framework:</a:t>
            </a:r>
            <a:r>
              <a:rPr lang="en-US" sz="1600" dirty="0"/>
              <a:t>  Visual Studio / xUnit.net / Jasmine</a:t>
            </a:r>
            <a:endParaRPr lang="en-US" sz="1600" dirty="0">
              <a:cs typeface="Calibri"/>
            </a:endParaRPr>
          </a:p>
          <a:p>
            <a:pPr marL="0" indent="0">
              <a:buNone/>
            </a:pPr>
            <a:endParaRPr lang="en-US" sz="1600" b="1" dirty="0"/>
          </a:p>
          <a:p>
            <a:pPr marL="0" indent="0">
              <a:buNone/>
            </a:pPr>
            <a:r>
              <a:rPr lang="en-US" sz="1600" b="1" dirty="0"/>
              <a:t>Current Practice: </a:t>
            </a:r>
            <a:r>
              <a:rPr lang="en-US" sz="1600" dirty="0"/>
              <a:t>Set of white box tests using </a:t>
            </a:r>
            <a:r>
              <a:rPr lang="en-US" sz="1600" dirty="0" err="1"/>
              <a:t>xUnit</a:t>
            </a:r>
            <a:r>
              <a:rPr lang="en-US" sz="1600" dirty="0"/>
              <a:t> and Jasmine where tests are written after the code</a:t>
            </a:r>
            <a:endParaRPr lang="en-US" dirty="0"/>
          </a:p>
          <a:p>
            <a:pPr marL="0" indent="0">
              <a:buNone/>
            </a:pPr>
            <a:r>
              <a:rPr lang="en-US" sz="1600" b="1" dirty="0"/>
              <a:t>Future Ideal State: </a:t>
            </a:r>
            <a:r>
              <a:rPr lang="en-US" sz="1600" dirty="0"/>
              <a:t>Testing (TDD) done </a:t>
            </a:r>
            <a:r>
              <a:rPr lang="en-US" sz="1600" dirty="0">
                <a:ea typeface="+mn-lt"/>
                <a:cs typeface="+mn-lt"/>
              </a:rPr>
              <a:t>going through the Red (build to fail test)/Green (build to pass test)/Refactor (build to work in production) development/test cycle.</a:t>
            </a:r>
            <a:r>
              <a:rPr lang="en-US" sz="1600" dirty="0"/>
              <a:t> With fully automated testing coverage to the agreed appropriate levels of coverage (see above) incorporated into the CI build pipeline approval process.   </a:t>
            </a:r>
            <a:endParaRPr lang="en-US" dirty="0">
              <a:cs typeface="Calibri"/>
            </a:endParaRPr>
          </a:p>
          <a:p>
            <a:pPr marL="0" indent="0">
              <a:buNone/>
            </a:pPr>
            <a:endParaRPr lang="en-US" sz="1600" b="1" dirty="0">
              <a:cs typeface="Calibri" panose="020F0502020204030204"/>
            </a:endParaRPr>
          </a:p>
          <a:p>
            <a:pPr marL="0" indent="0">
              <a:buNone/>
            </a:pPr>
            <a:r>
              <a:rPr lang="en-US" sz="1600" b="1" dirty="0"/>
              <a:t>Defined By: </a:t>
            </a:r>
            <a:r>
              <a:rPr lang="en-US" sz="1600" dirty="0"/>
              <a:t>Developer/Implementor and Business Analyst</a:t>
            </a:r>
            <a:endParaRPr lang="en-US" sz="1600" dirty="0">
              <a:cs typeface="Calibri"/>
            </a:endParaRPr>
          </a:p>
          <a:p>
            <a:pPr marL="0" indent="0">
              <a:buNone/>
            </a:pPr>
            <a:r>
              <a:rPr lang="en-US" sz="1600" b="1" dirty="0"/>
              <a:t>Responsibility: </a:t>
            </a:r>
            <a:r>
              <a:rPr lang="en-US" sz="1600" dirty="0"/>
              <a:t>Developer/Implementor </a:t>
            </a:r>
            <a:endParaRPr lang="en-US" sz="1600" dirty="0">
              <a:cs typeface="Calibri"/>
            </a:endParaRPr>
          </a:p>
          <a:p>
            <a:pPr marL="0" indent="0">
              <a:buNone/>
            </a:pPr>
            <a:r>
              <a:rPr lang="en-US" sz="1600" b="1" dirty="0"/>
              <a:t>Accountable: </a:t>
            </a:r>
            <a:r>
              <a:rPr lang="en-US" sz="1600" dirty="0"/>
              <a:t>Developer/Implementor </a:t>
            </a:r>
            <a:endParaRPr lang="en-US" sz="1600" dirty="0">
              <a:cs typeface="Calibri"/>
            </a:endParaRPr>
          </a:p>
          <a:p>
            <a:pPr marL="0" indent="0">
              <a:buNone/>
            </a:pPr>
            <a:r>
              <a:rPr lang="en-US" sz="1600" b="1" dirty="0"/>
              <a:t>Controlled/Governed: </a:t>
            </a:r>
            <a:r>
              <a:rPr lang="en-US" sz="1600" dirty="0"/>
              <a:t>Project Lead </a:t>
            </a:r>
            <a:endParaRPr lang="en-US" sz="1600" dirty="0">
              <a:cs typeface="Calibri"/>
            </a:endParaRP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0262936"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69679" y="749753"/>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3545572" y="612593"/>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4014996" y="611498"/>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36A25B12-0A37-445B-8C88-9BAD9794FFA1}"/>
              </a:ext>
            </a:extLst>
          </p:cNvPr>
          <p:cNvSpPr>
            <a:spLocks noGrp="1"/>
          </p:cNvSpPr>
          <p:nvPr>
            <p:ph type="title"/>
          </p:nvPr>
        </p:nvSpPr>
        <p:spPr>
          <a:xfrm>
            <a:off x="289827" y="25083"/>
            <a:ext cx="8674897" cy="467194"/>
          </a:xfrm>
        </p:spPr>
        <p:txBody>
          <a:bodyPr>
            <a:noAutofit/>
          </a:bodyPr>
          <a:lstStyle/>
          <a:p>
            <a:r>
              <a:rPr lang="en-US" sz="2800" dirty="0"/>
              <a:t>Unit (Application Code) Test</a:t>
            </a:r>
          </a:p>
        </p:txBody>
      </p:sp>
    </p:spTree>
    <p:extLst>
      <p:ext uri="{BB962C8B-B14F-4D97-AF65-F5344CB8AC3E}">
        <p14:creationId xmlns:p14="http://schemas.microsoft.com/office/powerpoint/2010/main" val="259627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90614A-FF1C-FAFB-7A5B-D0591DD0E430}"/>
              </a:ext>
            </a:extLst>
          </p:cNvPr>
          <p:cNvPicPr>
            <a:picLocks noChangeAspect="1"/>
          </p:cNvPicPr>
          <p:nvPr/>
        </p:nvPicPr>
        <p:blipFill>
          <a:blip r:embed="rId2"/>
          <a:stretch>
            <a:fillRect/>
          </a:stretch>
        </p:blipFill>
        <p:spPr>
          <a:xfrm>
            <a:off x="9200733" y="-23197"/>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dirty="0"/>
              <a:t>Static Code Analysis</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vert="horz" lIns="91440" tIns="45720" rIns="91440" bIns="45720" rtlCol="0" anchor="t">
            <a:normAutofit/>
          </a:bodyPr>
          <a:lstStyle/>
          <a:p>
            <a:pPr marL="0" indent="0">
              <a:buNone/>
            </a:pPr>
            <a:r>
              <a:rPr lang="en-US" sz="1600" b="1" dirty="0"/>
              <a:t>Description: </a:t>
            </a:r>
            <a:r>
              <a:rPr lang="en-US" sz="1600" dirty="0"/>
              <a:t>Examining code to check for adherence to defined best practices, standards, and identify vulnerabilities. </a:t>
            </a:r>
            <a:r>
              <a:rPr lang="en-US" sz="1600" dirty="0">
                <a:ea typeface="+mn-lt"/>
                <a:cs typeface="+mn-lt"/>
              </a:rPr>
              <a:t>Both application and Infrastructure code being analyzed using automation tools.</a:t>
            </a:r>
            <a:endParaRPr lang="en-US" sz="1600" dirty="0"/>
          </a:p>
          <a:p>
            <a:pPr marL="0" indent="0">
              <a:buNone/>
            </a:pPr>
            <a:r>
              <a:rPr lang="en-US" sz="1600" b="1" dirty="0"/>
              <a:t>Coverage (current and end of project): </a:t>
            </a:r>
            <a:r>
              <a:rPr lang="en-US" sz="1600" dirty="0">
                <a:solidFill>
                  <a:srgbClr val="FF0000"/>
                </a:solidFill>
              </a:rPr>
              <a:t>TBD  </a:t>
            </a:r>
            <a:endParaRPr lang="en-US" sz="1600" b="1" dirty="0"/>
          </a:p>
          <a:p>
            <a:pPr marL="0" indent="0">
              <a:buNone/>
            </a:pPr>
            <a:r>
              <a:rPr lang="en-US" sz="1600" b="1" dirty="0"/>
              <a:t>Pipeline Position: </a:t>
            </a:r>
            <a:r>
              <a:rPr lang="en-US" sz="1600" dirty="0"/>
              <a:t>Development Phase</a:t>
            </a:r>
            <a:endParaRPr lang="en-US" sz="1600" b="1" dirty="0">
              <a:cs typeface="Calibri"/>
            </a:endParaRPr>
          </a:p>
          <a:p>
            <a:pPr marL="0" indent="0">
              <a:buNone/>
            </a:pPr>
            <a:r>
              <a:rPr lang="en-US" sz="1600" b="1" dirty="0"/>
              <a:t>Automated/Manual Details: </a:t>
            </a:r>
            <a:r>
              <a:rPr lang="en-US" sz="1600" dirty="0"/>
              <a:t>Automated test</a:t>
            </a:r>
            <a:endParaRPr lang="en-US" sz="1600" dirty="0">
              <a:cs typeface="Calibri"/>
            </a:endParaRPr>
          </a:p>
          <a:p>
            <a:pPr marL="0" indent="0">
              <a:buNone/>
            </a:pPr>
            <a:r>
              <a:rPr lang="en-US" sz="1600" b="1" dirty="0"/>
              <a:t>Tool/Framework: </a:t>
            </a:r>
            <a:r>
              <a:rPr lang="en-US" sz="1600" dirty="0">
                <a:solidFill>
                  <a:srgbClr val="FF0000"/>
                </a:solidFill>
              </a:rPr>
              <a:t>TBD  - </a:t>
            </a:r>
            <a:r>
              <a:rPr lang="en-US" sz="1600" dirty="0"/>
              <a:t>Microsoft Code Analysis tools/extensions and DevOps Kits for Azure that provide these tools (e.g. Microsoft Security Analysis Extension for Azure DevOps)</a:t>
            </a:r>
            <a:endParaRPr lang="en-US" sz="1600" dirty="0">
              <a:cs typeface="Calibri"/>
            </a:endParaRPr>
          </a:p>
          <a:p>
            <a:pPr marL="0" indent="0">
              <a:buNone/>
            </a:pPr>
            <a:endParaRPr lang="en-US" sz="1600" dirty="0"/>
          </a:p>
          <a:p>
            <a:pPr marL="0" indent="0">
              <a:buNone/>
            </a:pPr>
            <a:r>
              <a:rPr lang="en-US" sz="1600" b="1" dirty="0"/>
              <a:t>Current Practice: </a:t>
            </a:r>
            <a:r>
              <a:rPr lang="en-US" sz="1600" dirty="0"/>
              <a:t>Combination of manual use (pair programming) of tools </a:t>
            </a:r>
          </a:p>
          <a:p>
            <a:pPr marL="0" indent="0">
              <a:buNone/>
            </a:pPr>
            <a:r>
              <a:rPr lang="en-US" sz="1600" b="1" dirty="0"/>
              <a:t>Future Ideal State: </a:t>
            </a:r>
            <a:r>
              <a:rPr lang="en-US" sz="1600" dirty="0"/>
              <a:t>All code is passed using the defined set of tools, against pre-defined standards, embedded in the CI pipeline build process.</a:t>
            </a:r>
            <a:endParaRPr lang="en-US" dirty="0"/>
          </a:p>
          <a:p>
            <a:pPr marL="0" indent="0">
              <a:buNone/>
            </a:pPr>
            <a:endParaRPr lang="en-US" sz="1600" b="1" dirty="0"/>
          </a:p>
          <a:p>
            <a:pPr marL="0" indent="0">
              <a:buNone/>
            </a:pPr>
            <a:r>
              <a:rPr lang="en-US" sz="1600" b="1" dirty="0"/>
              <a:t>Defined By: </a:t>
            </a:r>
            <a:r>
              <a:rPr lang="en-US" sz="1600" dirty="0"/>
              <a:t>Project Lead &amp; Infrastructure as Code Coordinator</a:t>
            </a:r>
            <a:endParaRPr lang="en-US" sz="1600" dirty="0">
              <a:cs typeface="Calibri"/>
            </a:endParaRPr>
          </a:p>
          <a:p>
            <a:pPr marL="0" indent="0">
              <a:buNone/>
            </a:pPr>
            <a:r>
              <a:rPr lang="en-US" sz="1600" b="1" dirty="0"/>
              <a:t>Responsibility: </a:t>
            </a:r>
            <a:r>
              <a:rPr lang="en-US" sz="1600" dirty="0"/>
              <a:t>Developer/Implementor and CI/CD pipeline engineer - </a:t>
            </a:r>
            <a:r>
              <a:rPr lang="en-US" sz="1600" dirty="0">
                <a:solidFill>
                  <a:srgbClr val="FF0000"/>
                </a:solidFill>
              </a:rPr>
              <a:t>TBD</a:t>
            </a:r>
            <a:endParaRPr lang="en-US" sz="1600" dirty="0">
              <a:solidFill>
                <a:srgbClr val="FF0000"/>
              </a:solidFill>
              <a:cs typeface="Calibri"/>
            </a:endParaRPr>
          </a:p>
          <a:p>
            <a:pPr marL="0" indent="0">
              <a:buNone/>
            </a:pPr>
            <a:r>
              <a:rPr lang="en-US" sz="1600" b="1" dirty="0"/>
              <a:t>Accountable:</a:t>
            </a:r>
            <a:r>
              <a:rPr lang="en-US" sz="1600" dirty="0"/>
              <a:t> Developer/Implementor</a:t>
            </a:r>
            <a:endParaRPr lang="en-US" sz="1600" dirty="0">
              <a:solidFill>
                <a:srgbClr val="FF0000"/>
              </a:solidFill>
            </a:endParaRPr>
          </a:p>
          <a:p>
            <a:pPr marL="0" indent="0">
              <a:buNone/>
            </a:pPr>
            <a:r>
              <a:rPr lang="en-US" sz="1600" b="1" dirty="0"/>
              <a:t>Controlled/Governed: </a:t>
            </a:r>
            <a:r>
              <a:rPr lang="en-US" sz="1600" dirty="0"/>
              <a:t>Project Lead</a:t>
            </a:r>
            <a:endParaRPr lang="en-US" sz="1600" dirty="0">
              <a:cs typeface="Calibri"/>
            </a:endParaRP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0262936"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720544" y="658642"/>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4121427" y="658642"/>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06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1890" y="25083"/>
            <a:ext cx="9857584" cy="467194"/>
          </a:xfrm>
        </p:spPr>
        <p:txBody>
          <a:bodyPr>
            <a:noAutofit/>
          </a:bodyPr>
          <a:lstStyle/>
          <a:p>
            <a:r>
              <a:rPr lang="en-US" sz="2800" dirty="0"/>
              <a:t>Domain Tests (API/Service, Security, Database, etc.) - future</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vert="horz" lIns="91440" tIns="45720" rIns="91440" bIns="45720" rtlCol="0" anchor="t">
            <a:normAutofit/>
          </a:bodyPr>
          <a:lstStyle/>
          <a:p>
            <a:pPr marL="0" indent="0">
              <a:buNone/>
            </a:pPr>
            <a:r>
              <a:rPr lang="en-US" sz="1600" b="1" dirty="0"/>
              <a:t>Description: </a:t>
            </a:r>
            <a:r>
              <a:rPr lang="en-US" sz="1600" dirty="0"/>
              <a:t>Black box testing related to specific areas of the system (such as APIs and services, validating security policies and standards are in followed, etc.)  Ensures the area meets the defined non-functional requirements. </a:t>
            </a:r>
            <a:r>
              <a:rPr lang="en-US" sz="1600" b="1" dirty="0"/>
              <a:t> </a:t>
            </a:r>
            <a:endParaRPr lang="en-US" sz="1600" dirty="0"/>
          </a:p>
          <a:p>
            <a:pPr marL="0" indent="0">
              <a:buNone/>
            </a:pPr>
            <a:r>
              <a:rPr lang="en-US" sz="1600" b="1" dirty="0"/>
              <a:t>Coverage (current and end of project): </a:t>
            </a:r>
            <a:r>
              <a:rPr lang="en-US" sz="1600" dirty="0">
                <a:solidFill>
                  <a:srgbClr val="FF0000"/>
                </a:solidFill>
              </a:rPr>
              <a:t>TBD</a:t>
            </a:r>
            <a:endParaRPr lang="en-US" sz="1600" dirty="0">
              <a:solidFill>
                <a:srgbClr val="FF0000"/>
              </a:solidFill>
              <a:cs typeface="Calibri"/>
            </a:endParaRPr>
          </a:p>
          <a:p>
            <a:pPr marL="0" indent="0">
              <a:buNone/>
            </a:pPr>
            <a:r>
              <a:rPr lang="en-US" sz="1600" b="1" dirty="0"/>
              <a:t>Pipeline Position: </a:t>
            </a:r>
            <a:r>
              <a:rPr lang="en-US" sz="1600" dirty="0"/>
              <a:t>Continuous Integration Build Phase – Incorporated into Integration Testing at this time.</a:t>
            </a:r>
            <a:endParaRPr lang="en-US" sz="1600" dirty="0">
              <a:cs typeface="Calibri"/>
            </a:endParaRPr>
          </a:p>
          <a:p>
            <a:pPr marL="0" indent="0">
              <a:buNone/>
            </a:pPr>
            <a:r>
              <a:rPr lang="en-US" sz="1600" b="1" dirty="0"/>
              <a:t>Automated/Manual Details: </a:t>
            </a:r>
            <a:r>
              <a:rPr lang="en-US" sz="1600" dirty="0"/>
              <a:t>Automated test</a:t>
            </a:r>
            <a:endParaRPr lang="en-US" sz="1600" dirty="0">
              <a:cs typeface="Calibri"/>
            </a:endParaRPr>
          </a:p>
          <a:p>
            <a:pPr marL="0" indent="0">
              <a:buNone/>
            </a:pPr>
            <a:r>
              <a:rPr lang="en-US" sz="1600" b="1" dirty="0"/>
              <a:t>Tool/Framework: </a:t>
            </a:r>
            <a:r>
              <a:rPr lang="en-US" sz="1600" dirty="0">
                <a:solidFill>
                  <a:srgbClr val="FF0000"/>
                </a:solidFill>
              </a:rPr>
              <a:t>TDB</a:t>
            </a:r>
            <a:r>
              <a:rPr lang="en-US" sz="1600" dirty="0"/>
              <a:t> and tools such as the &lt;xx&gt; DevOps Kits for Azure (e.g. Secure DevOps Kit for Azure), Dynamic Code Analyzer,  etc.</a:t>
            </a:r>
            <a:endParaRPr lang="en-US" sz="1600" dirty="0">
              <a:cs typeface="Calibri"/>
            </a:endParaRPr>
          </a:p>
          <a:p>
            <a:pPr marL="0" indent="0">
              <a:buNone/>
            </a:pPr>
            <a:endParaRPr lang="en-US" sz="1600" dirty="0"/>
          </a:p>
          <a:p>
            <a:pPr marL="0" indent="0">
              <a:buNone/>
            </a:pPr>
            <a:r>
              <a:rPr lang="en-US" sz="1600" b="1" dirty="0"/>
              <a:t>Current Practice: </a:t>
            </a:r>
            <a:r>
              <a:rPr lang="en-US" sz="1600" dirty="0">
                <a:solidFill>
                  <a:srgbClr val="FF0000"/>
                </a:solidFill>
              </a:rPr>
              <a:t>TBD – Organic growth - We will be doing this at the "run" stage in the crawl, walk, run</a:t>
            </a:r>
            <a:endParaRPr lang="en-US" sz="1600" dirty="0">
              <a:solidFill>
                <a:srgbClr val="FF0000"/>
              </a:solidFill>
              <a:cs typeface="Calibri"/>
            </a:endParaRPr>
          </a:p>
          <a:p>
            <a:pPr marL="0" indent="0">
              <a:buNone/>
            </a:pPr>
            <a:r>
              <a:rPr lang="en-US" sz="1600" b="1" dirty="0"/>
              <a:t>Future Ideal State: </a:t>
            </a:r>
            <a:r>
              <a:rPr lang="en-US" sz="1600" dirty="0"/>
              <a:t>A cumulative set of pre-defined non-functional tests based on the system requirements determined in the sprints are scripted to run automatically embedded in the CI pipeline build</a:t>
            </a:r>
            <a:r>
              <a:rPr lang="en-US" sz="1600" i="1" dirty="0"/>
              <a:t>. (As more sprints are done the number of tests increase as they are incorporated into the build process.)</a:t>
            </a:r>
            <a:endParaRPr lang="en-US" sz="1600" i="1" dirty="0">
              <a:cs typeface="Calibri"/>
            </a:endParaRPr>
          </a:p>
          <a:p>
            <a:pPr marL="0" indent="0">
              <a:buNone/>
            </a:pPr>
            <a:endParaRPr lang="en-US" sz="1600" b="1" dirty="0"/>
          </a:p>
          <a:p>
            <a:pPr marL="0" indent="0">
              <a:buNone/>
            </a:pPr>
            <a:r>
              <a:rPr lang="en-US" sz="1600" b="1" dirty="0"/>
              <a:t>Defined By: </a:t>
            </a:r>
            <a:r>
              <a:rPr lang="en-US" sz="1600" dirty="0"/>
              <a:t>Business Analyst, Developer / Implementor</a:t>
            </a:r>
            <a:r>
              <a:rPr lang="en-US" sz="1600" dirty="0">
                <a:ea typeface="+mn-lt"/>
                <a:cs typeface="+mn-lt"/>
              </a:rPr>
              <a:t> &amp; </a:t>
            </a:r>
            <a:r>
              <a:rPr lang="en-US" sz="1600" dirty="0" err="1">
                <a:ea typeface="+mn-lt"/>
                <a:cs typeface="+mn-lt"/>
              </a:rPr>
              <a:t>IaC</a:t>
            </a:r>
            <a:r>
              <a:rPr lang="en-US" sz="1600" dirty="0">
                <a:ea typeface="+mn-lt"/>
                <a:cs typeface="+mn-lt"/>
              </a:rPr>
              <a:t> Coordinator</a:t>
            </a:r>
          </a:p>
          <a:p>
            <a:pPr marL="0" indent="0">
              <a:buNone/>
            </a:pPr>
            <a:r>
              <a:rPr lang="en-US" sz="1600" b="1" dirty="0"/>
              <a:t>Responsibility: </a:t>
            </a:r>
            <a:r>
              <a:rPr lang="en-US" sz="1600" dirty="0"/>
              <a:t>Developer / Implementor and CI/CD pipeline engineer - </a:t>
            </a:r>
            <a:r>
              <a:rPr lang="en-US" sz="1600" dirty="0">
                <a:solidFill>
                  <a:srgbClr val="FF0000"/>
                </a:solidFill>
              </a:rPr>
              <a:t>TBD</a:t>
            </a:r>
            <a:endParaRPr lang="en-US" sz="1600" b="1" dirty="0">
              <a:solidFill>
                <a:srgbClr val="FF0000"/>
              </a:solidFill>
            </a:endParaRPr>
          </a:p>
          <a:p>
            <a:pPr marL="0" indent="0">
              <a:buNone/>
            </a:pPr>
            <a:r>
              <a:rPr lang="en-US" sz="1600" b="1" dirty="0"/>
              <a:t>Accountable: </a:t>
            </a:r>
            <a:r>
              <a:rPr lang="en-US" sz="1600" dirty="0"/>
              <a:t>Developer / Implementor</a:t>
            </a:r>
            <a:endParaRPr lang="en-US" sz="1600" dirty="0">
              <a:cs typeface="Calibri"/>
            </a:endParaRPr>
          </a:p>
          <a:p>
            <a:pPr marL="0" indent="0">
              <a:buNone/>
            </a:pPr>
            <a:r>
              <a:rPr lang="en-US" sz="1600" b="1" dirty="0"/>
              <a:t>Controlled/Governed: </a:t>
            </a:r>
            <a:r>
              <a:rPr lang="en-US" sz="1600" dirty="0"/>
              <a:t>Project Lead</a:t>
            </a:r>
            <a:endParaRPr lang="en-US" sz="1600" dirty="0">
              <a:cs typeface="Calibri"/>
            </a:endParaRPr>
          </a:p>
          <a:p>
            <a:pPr marL="0" indent="0">
              <a:buNone/>
            </a:pPr>
            <a:endParaRPr lang="en-US" sz="1600" dirty="0"/>
          </a:p>
        </p:txBody>
      </p:sp>
      <p:pic>
        <p:nvPicPr>
          <p:cNvPr id="4" name="Picture 3">
            <a:extLst>
              <a:ext uri="{FF2B5EF4-FFF2-40B4-BE49-F238E27FC236}">
                <a16:creationId xmlns:a16="http://schemas.microsoft.com/office/drawing/2014/main" id="{1CBE6802-F956-4CC5-B7B4-94BD8C166647}"/>
              </a:ext>
            </a:extLst>
          </p:cNvPr>
          <p:cNvPicPr>
            <a:picLocks noChangeAspect="1"/>
          </p:cNvPicPr>
          <p:nvPr/>
        </p:nvPicPr>
        <p:blipFill>
          <a:blip r:embed="rId2"/>
          <a:stretch>
            <a:fillRect/>
          </a:stretch>
        </p:blipFill>
        <p:spPr>
          <a:xfrm>
            <a:off x="9207327" y="23979"/>
            <a:ext cx="2984673" cy="1276977"/>
          </a:xfrm>
          <a:prstGeom prst="rect">
            <a:avLst/>
          </a:prstGeom>
        </p:spPr>
      </p:pic>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0262936"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701453" y="654781"/>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4155927" y="654781"/>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58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1B83F8-0436-B1DD-C304-BC4B692D9860}"/>
              </a:ext>
            </a:extLst>
          </p:cNvPr>
          <p:cNvPicPr>
            <a:picLocks noChangeAspect="1"/>
          </p:cNvPicPr>
          <p:nvPr/>
        </p:nvPicPr>
        <p:blipFill>
          <a:blip r:embed="rId2"/>
          <a:stretch>
            <a:fillRect/>
          </a:stretch>
        </p:blipFill>
        <p:spPr>
          <a:xfrm>
            <a:off x="9200733" y="-23197"/>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dirty="0"/>
              <a:t>Integration Testing</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a:normAutofit/>
          </a:bodyPr>
          <a:lstStyle/>
          <a:p>
            <a:pPr marL="0" indent="0">
              <a:buNone/>
            </a:pPr>
            <a:r>
              <a:rPr lang="en-US" sz="1600" b="1" dirty="0"/>
              <a:t>Description: </a:t>
            </a:r>
            <a:r>
              <a:rPr lang="en-US" sz="1600" dirty="0"/>
              <a:t>Tests that all the different components of the system work together in the manner defined in the non-functional requirement</a:t>
            </a:r>
          </a:p>
          <a:p>
            <a:pPr marL="0" indent="0">
              <a:buNone/>
            </a:pPr>
            <a:r>
              <a:rPr lang="en-US" sz="1600" b="1" dirty="0"/>
              <a:t>Coverage (current and end of project): </a:t>
            </a:r>
            <a:r>
              <a:rPr lang="en-US" sz="1600" dirty="0">
                <a:solidFill>
                  <a:srgbClr val="FF0000"/>
                </a:solidFill>
              </a:rPr>
              <a:t>TBD</a:t>
            </a:r>
          </a:p>
          <a:p>
            <a:pPr marL="0" indent="0">
              <a:buNone/>
            </a:pPr>
            <a:r>
              <a:rPr lang="en-US" sz="1600" b="1" dirty="0"/>
              <a:t>Pipeline Position: </a:t>
            </a:r>
            <a:r>
              <a:rPr lang="en-US" sz="1600" dirty="0"/>
              <a:t>Continuous Integration Build Phase and Continuous Deployment Pre-Release to Production Phase</a:t>
            </a:r>
          </a:p>
          <a:p>
            <a:pPr marL="0" indent="0">
              <a:buNone/>
            </a:pPr>
            <a:r>
              <a:rPr lang="en-US" sz="1600" b="1" dirty="0"/>
              <a:t>Automated/Manual Details: </a:t>
            </a:r>
            <a:r>
              <a:rPr lang="en-US" sz="1600" dirty="0"/>
              <a:t>Automated test</a:t>
            </a:r>
          </a:p>
          <a:p>
            <a:pPr marL="0" indent="0">
              <a:buNone/>
            </a:pPr>
            <a:r>
              <a:rPr lang="en-US" sz="1600" b="1" dirty="0"/>
              <a:t>Tool/Framework: </a:t>
            </a:r>
            <a:r>
              <a:rPr lang="en-US" sz="1600" dirty="0">
                <a:solidFill>
                  <a:srgbClr val="FF0000"/>
                </a:solidFill>
              </a:rPr>
              <a:t>TBD</a:t>
            </a:r>
          </a:p>
          <a:p>
            <a:pPr marL="0" indent="0">
              <a:buNone/>
            </a:pPr>
            <a:endParaRPr lang="en-US" sz="1600" dirty="0"/>
          </a:p>
          <a:p>
            <a:pPr marL="0" indent="0">
              <a:buNone/>
            </a:pPr>
            <a:r>
              <a:rPr lang="en-US" sz="1600" b="1" dirty="0"/>
              <a:t>Current Practice: </a:t>
            </a:r>
            <a:r>
              <a:rPr lang="en-US" sz="1600" dirty="0">
                <a:solidFill>
                  <a:srgbClr val="FF0000"/>
                </a:solidFill>
              </a:rPr>
              <a:t>TBD</a:t>
            </a:r>
          </a:p>
          <a:p>
            <a:pPr marL="0" indent="0">
              <a:buNone/>
            </a:pPr>
            <a:r>
              <a:rPr lang="en-US" sz="1600" b="1" dirty="0"/>
              <a:t>Future Ideal State:</a:t>
            </a:r>
            <a:r>
              <a:rPr lang="en-US" sz="1600" dirty="0"/>
              <a:t> A cumulative set of pre-defined non-functional integration tests based on the system requirements determined in the sprints are scripted to run automatically embedded in the CI pipeline build</a:t>
            </a:r>
            <a:r>
              <a:rPr lang="en-US" sz="1600" i="1" dirty="0"/>
              <a:t>. (As more sprints are done the number of tests increase as they are incorporated into the build process.)</a:t>
            </a:r>
            <a:endParaRPr lang="en-US" sz="1600" dirty="0"/>
          </a:p>
          <a:p>
            <a:pPr marL="0" indent="0">
              <a:buNone/>
            </a:pPr>
            <a:endParaRPr lang="en-US" sz="1600" b="1" dirty="0"/>
          </a:p>
          <a:p>
            <a:pPr marL="0" indent="0">
              <a:buNone/>
            </a:pPr>
            <a:r>
              <a:rPr lang="en-US" sz="1600" b="1" dirty="0"/>
              <a:t>Defined By: </a:t>
            </a:r>
            <a:r>
              <a:rPr lang="en-US" sz="1600" dirty="0"/>
              <a:t>Business Analyst and Developer / Implementor and CI/CD pipeline engineer - </a:t>
            </a:r>
            <a:r>
              <a:rPr lang="en-US" sz="1600" dirty="0">
                <a:solidFill>
                  <a:srgbClr val="FF0000"/>
                </a:solidFill>
              </a:rPr>
              <a:t>TBD</a:t>
            </a:r>
          </a:p>
          <a:p>
            <a:pPr marL="0" indent="0">
              <a:buNone/>
            </a:pPr>
            <a:r>
              <a:rPr lang="en-US" sz="1600" b="1" dirty="0"/>
              <a:t>Responsibility: </a:t>
            </a:r>
            <a:r>
              <a:rPr lang="en-US" sz="1600" dirty="0"/>
              <a:t>Developer / Implementor and CI/CD pipeline engineer - </a:t>
            </a:r>
            <a:r>
              <a:rPr lang="en-US" sz="1600" dirty="0">
                <a:solidFill>
                  <a:srgbClr val="FF0000"/>
                </a:solidFill>
              </a:rPr>
              <a:t>TBD</a:t>
            </a:r>
            <a:endParaRPr lang="en-US" sz="1600" b="1" dirty="0">
              <a:solidFill>
                <a:srgbClr val="FF0000"/>
              </a:solidFill>
            </a:endParaRPr>
          </a:p>
          <a:p>
            <a:pPr marL="0" indent="0">
              <a:buNone/>
            </a:pPr>
            <a:r>
              <a:rPr lang="en-US" sz="1600" b="1" dirty="0"/>
              <a:t>Accountable: </a:t>
            </a:r>
            <a:r>
              <a:rPr lang="en-US" sz="1600" dirty="0"/>
              <a:t>Project Lead</a:t>
            </a:r>
          </a:p>
          <a:p>
            <a:pPr marL="0" indent="0">
              <a:buNone/>
            </a:pPr>
            <a:r>
              <a:rPr lang="en-US" sz="1600" b="1" dirty="0"/>
              <a:t>Controlled/Governed: </a:t>
            </a:r>
            <a:r>
              <a:rPr lang="en-US" sz="1600" dirty="0"/>
              <a:t>IT Executives (Application Engineering, Infrastructure, Security and Enterprise Architecture)</a:t>
            </a: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0543155"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1747852" y="665753"/>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4148553" y="665753"/>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B1CB97BF-9E53-48A3-AB75-95B1D6C3413C}"/>
              </a:ext>
            </a:extLst>
          </p:cNvPr>
          <p:cNvCxnSpPr>
            <a:cxnSpLocks/>
          </p:cNvCxnSpPr>
          <p:nvPr/>
        </p:nvCxnSpPr>
        <p:spPr>
          <a:xfrm flipV="1">
            <a:off x="11122275"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877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EB1DC1-10EF-3FDC-772D-FCFE83024EFB}"/>
              </a:ext>
            </a:extLst>
          </p:cNvPr>
          <p:cNvPicPr>
            <a:picLocks noChangeAspect="1"/>
          </p:cNvPicPr>
          <p:nvPr/>
        </p:nvPicPr>
        <p:blipFill>
          <a:blip r:embed="rId2"/>
          <a:stretch>
            <a:fillRect/>
          </a:stretch>
        </p:blipFill>
        <p:spPr>
          <a:xfrm>
            <a:off x="9200733" y="0"/>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dirty="0"/>
              <a:t>System/Regression Testing (Smoke Packs)</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a:normAutofit/>
          </a:bodyPr>
          <a:lstStyle/>
          <a:p>
            <a:pPr marL="0" indent="0">
              <a:buNone/>
            </a:pPr>
            <a:r>
              <a:rPr lang="en-US" sz="1600" b="1" dirty="0"/>
              <a:t>Description: </a:t>
            </a:r>
            <a:r>
              <a:rPr lang="en-US" sz="1600" dirty="0"/>
              <a:t>Re-running a selected (smoke pack) of functional and non-functional tests to ensure that previously developed and tested software still performs after introducing new changes. </a:t>
            </a:r>
          </a:p>
          <a:p>
            <a:pPr marL="0" indent="0">
              <a:buNone/>
            </a:pPr>
            <a:r>
              <a:rPr lang="en-US" sz="1600" b="1" dirty="0"/>
              <a:t>Coverage (current and end of project): </a:t>
            </a:r>
            <a:r>
              <a:rPr lang="en-US" sz="1600" dirty="0">
                <a:solidFill>
                  <a:srgbClr val="FF0000"/>
                </a:solidFill>
              </a:rPr>
              <a:t>TBD</a:t>
            </a:r>
          </a:p>
          <a:p>
            <a:pPr marL="0" indent="0">
              <a:buNone/>
            </a:pPr>
            <a:r>
              <a:rPr lang="en-US" sz="1600" b="1" dirty="0"/>
              <a:t>Pipeline Position: </a:t>
            </a:r>
            <a:r>
              <a:rPr lang="en-US" sz="1600" dirty="0"/>
              <a:t>Continuous Integration Build Phase and Continuous Deployment Pre-Release to Production Phase</a:t>
            </a:r>
          </a:p>
          <a:p>
            <a:pPr marL="0" indent="0">
              <a:buNone/>
            </a:pPr>
            <a:r>
              <a:rPr lang="en-US" sz="1600" b="1" dirty="0"/>
              <a:t>Automated/Manual Details: </a:t>
            </a:r>
            <a:r>
              <a:rPr lang="en-US" sz="1600" dirty="0"/>
              <a:t>Automated test</a:t>
            </a:r>
          </a:p>
          <a:p>
            <a:pPr marL="0" indent="0">
              <a:buNone/>
            </a:pPr>
            <a:r>
              <a:rPr lang="en-US" sz="1600" b="1" dirty="0"/>
              <a:t>Tool/Framework: </a:t>
            </a:r>
            <a:r>
              <a:rPr lang="en-US" sz="1600" dirty="0">
                <a:solidFill>
                  <a:srgbClr val="FF0000"/>
                </a:solidFill>
              </a:rPr>
              <a:t>TBD</a:t>
            </a:r>
          </a:p>
          <a:p>
            <a:pPr marL="0" indent="0">
              <a:buNone/>
            </a:pPr>
            <a:endParaRPr lang="en-US" sz="1600" dirty="0"/>
          </a:p>
          <a:p>
            <a:pPr marL="0" indent="0">
              <a:buNone/>
            </a:pPr>
            <a:r>
              <a:rPr lang="en-US" sz="1600" b="1" dirty="0"/>
              <a:t>Current Practice: </a:t>
            </a:r>
            <a:r>
              <a:rPr lang="en-US" sz="1600" dirty="0">
                <a:solidFill>
                  <a:srgbClr val="FF0000"/>
                </a:solidFill>
              </a:rPr>
              <a:t>TBD</a:t>
            </a:r>
            <a:endParaRPr lang="en-US" sz="1600" b="1" dirty="0"/>
          </a:p>
          <a:p>
            <a:pPr marL="0" indent="0">
              <a:buNone/>
            </a:pPr>
            <a:r>
              <a:rPr lang="en-US" sz="1600" b="1" dirty="0"/>
              <a:t>Future Ideal State: </a:t>
            </a:r>
            <a:r>
              <a:rPr lang="en-US" sz="1600" dirty="0"/>
              <a:t>A cumulative set of selected (smoke pack) of non-functional and function tests that check the system is performing basic functionality as expected based on the system requirements are scripted to run automatically embedded in the CI and CD pipeline build</a:t>
            </a:r>
            <a:r>
              <a:rPr lang="en-US" sz="1600" i="1" dirty="0"/>
              <a:t>. (As more sprints are done the number of tests increase as they are incorporated into the build process.)</a:t>
            </a:r>
            <a:endParaRPr lang="en-US" sz="1600" dirty="0"/>
          </a:p>
          <a:p>
            <a:pPr marL="0" indent="0">
              <a:buNone/>
            </a:pPr>
            <a:endParaRPr lang="en-US" sz="1600" b="1" dirty="0"/>
          </a:p>
          <a:p>
            <a:pPr marL="0" indent="0">
              <a:buNone/>
            </a:pPr>
            <a:r>
              <a:rPr lang="en-US" sz="1600" b="1" dirty="0"/>
              <a:t>Defined By: </a:t>
            </a:r>
            <a:r>
              <a:rPr lang="en-US" sz="1600" dirty="0"/>
              <a:t>Product Owner, Project Lead, Business Analyst, Developer / Implementor and CI/CD pipeline engineer </a:t>
            </a:r>
            <a:endParaRPr lang="en-US" sz="1600" b="1" dirty="0"/>
          </a:p>
          <a:p>
            <a:pPr marL="0" indent="0">
              <a:buNone/>
            </a:pPr>
            <a:r>
              <a:rPr lang="en-US" sz="1600" b="1" dirty="0"/>
              <a:t>Responsibility: </a:t>
            </a:r>
            <a:r>
              <a:rPr lang="en-US" sz="1600" dirty="0"/>
              <a:t>Business Analyst, and Developer / Implementor, CI/CD pipeline engineer </a:t>
            </a:r>
            <a:endParaRPr lang="en-US" sz="1600" b="1" dirty="0"/>
          </a:p>
          <a:p>
            <a:pPr marL="0" indent="0">
              <a:buNone/>
            </a:pPr>
            <a:r>
              <a:rPr lang="en-US" sz="1600" b="1" dirty="0"/>
              <a:t>Accountable: </a:t>
            </a:r>
            <a:r>
              <a:rPr lang="en-US" sz="1600" dirty="0"/>
              <a:t>Project Lead</a:t>
            </a:r>
          </a:p>
          <a:p>
            <a:pPr marL="0" indent="0">
              <a:buNone/>
            </a:pPr>
            <a:r>
              <a:rPr lang="en-US" sz="1600" b="1" dirty="0"/>
              <a:t>Controlled/Governed:</a:t>
            </a:r>
            <a:r>
              <a:rPr lang="en-US" sz="1600" dirty="0"/>
              <a:t> Product Owner</a:t>
            </a: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1108756" y="1129004"/>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1686395" y="648872"/>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2931811" y="654781"/>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0377F16-6404-4A25-BB2D-8B8CA6EADFF7}"/>
              </a:ext>
            </a:extLst>
          </p:cNvPr>
          <p:cNvCxnSpPr>
            <a:cxnSpLocks/>
          </p:cNvCxnSpPr>
          <p:nvPr/>
        </p:nvCxnSpPr>
        <p:spPr>
          <a:xfrm flipV="1">
            <a:off x="10529636" y="1129004"/>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10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D065-DDFD-4E60-B3CE-C58A27D647F1}"/>
              </a:ext>
            </a:extLst>
          </p:cNvPr>
          <p:cNvSpPr>
            <a:spLocks noGrp="1"/>
          </p:cNvSpPr>
          <p:nvPr>
            <p:ph type="ctrTitle"/>
          </p:nvPr>
        </p:nvSpPr>
        <p:spPr/>
        <p:txBody>
          <a:bodyPr>
            <a:normAutofit/>
          </a:bodyPr>
          <a:lstStyle/>
          <a:p>
            <a:r>
              <a:rPr lang="en-US" dirty="0"/>
              <a:t>Agile-Based Quality Testing Framework</a:t>
            </a:r>
          </a:p>
        </p:txBody>
      </p:sp>
      <p:sp>
        <p:nvSpPr>
          <p:cNvPr id="4" name="TextBox 3">
            <a:extLst>
              <a:ext uri="{FF2B5EF4-FFF2-40B4-BE49-F238E27FC236}">
                <a16:creationId xmlns:a16="http://schemas.microsoft.com/office/drawing/2014/main" id="{90BB268D-9CC2-411D-BDEA-071A20CD9FBB}"/>
              </a:ext>
            </a:extLst>
          </p:cNvPr>
          <p:cNvSpPr txBox="1"/>
          <p:nvPr/>
        </p:nvSpPr>
        <p:spPr>
          <a:xfrm>
            <a:off x="0" y="6157519"/>
            <a:ext cx="12192000" cy="369332"/>
          </a:xfrm>
          <a:prstGeom prst="rect">
            <a:avLst/>
          </a:prstGeom>
          <a:noFill/>
        </p:spPr>
        <p:txBody>
          <a:bodyPr wrap="square" rtlCol="0">
            <a:spAutoFit/>
          </a:bodyPr>
          <a:lstStyle/>
          <a:p>
            <a:pPr algn="ctr"/>
            <a:r>
              <a:rPr lang="en-US" i="1" dirty="0"/>
              <a:t>(Templates filled in with examples from the TORUS projects)</a:t>
            </a:r>
          </a:p>
        </p:txBody>
      </p:sp>
    </p:spTree>
    <p:extLst>
      <p:ext uri="{BB962C8B-B14F-4D97-AF65-F5344CB8AC3E}">
        <p14:creationId xmlns:p14="http://schemas.microsoft.com/office/powerpoint/2010/main" val="2308014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CC4C8E-A42C-2BFF-ED1F-89ED42EDB7B8}"/>
              </a:ext>
            </a:extLst>
          </p:cNvPr>
          <p:cNvPicPr>
            <a:picLocks noChangeAspect="1"/>
          </p:cNvPicPr>
          <p:nvPr/>
        </p:nvPicPr>
        <p:blipFill>
          <a:blip r:embed="rId2"/>
          <a:stretch>
            <a:fillRect/>
          </a:stretch>
        </p:blipFill>
        <p:spPr>
          <a:xfrm>
            <a:off x="9200733" y="-23197"/>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dirty="0"/>
              <a:t>Stress / Load Testing</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vert="horz" lIns="91440" tIns="45720" rIns="91440" bIns="45720" rtlCol="0" anchor="t">
            <a:normAutofit/>
          </a:bodyPr>
          <a:lstStyle/>
          <a:p>
            <a:pPr marL="0" indent="0">
              <a:buNone/>
            </a:pPr>
            <a:r>
              <a:rPr lang="en-US" sz="1600" b="1" dirty="0"/>
              <a:t>Description: </a:t>
            </a:r>
            <a:r>
              <a:rPr lang="en-US" sz="1600" dirty="0"/>
              <a:t>Simulate increased user access in the system to the level that provides confidence the system will perform to agreed levels of service in production.</a:t>
            </a:r>
          </a:p>
          <a:p>
            <a:pPr marL="0" indent="0">
              <a:buNone/>
            </a:pPr>
            <a:r>
              <a:rPr lang="en-US" sz="1600" b="1" dirty="0"/>
              <a:t>Coverage (current and end of project): </a:t>
            </a:r>
            <a:r>
              <a:rPr lang="en-US" sz="1600" dirty="0">
                <a:solidFill>
                  <a:srgbClr val="FF0000"/>
                </a:solidFill>
              </a:rPr>
              <a:t>TBD</a:t>
            </a:r>
            <a:endParaRPr lang="en-US" sz="1600" dirty="0">
              <a:solidFill>
                <a:srgbClr val="FF0000"/>
              </a:solidFill>
              <a:cs typeface="Calibri"/>
            </a:endParaRPr>
          </a:p>
          <a:p>
            <a:pPr marL="0" indent="0">
              <a:buNone/>
            </a:pPr>
            <a:r>
              <a:rPr lang="en-US" sz="1600" b="1" dirty="0"/>
              <a:t>Pipeline Position: </a:t>
            </a:r>
            <a:r>
              <a:rPr lang="en-US" sz="1600" dirty="0"/>
              <a:t>Continuous Deployment Pre-Release to Production Phase</a:t>
            </a:r>
            <a:endParaRPr lang="en-US" sz="1600" dirty="0">
              <a:cs typeface="Calibri"/>
            </a:endParaRPr>
          </a:p>
          <a:p>
            <a:pPr marL="0" indent="0">
              <a:buNone/>
            </a:pPr>
            <a:r>
              <a:rPr lang="en-US" sz="1600" b="1" dirty="0"/>
              <a:t>Automated/Manual Details: </a:t>
            </a:r>
            <a:r>
              <a:rPr lang="en-US" sz="1600" dirty="0"/>
              <a:t>Automated test</a:t>
            </a:r>
            <a:endParaRPr lang="en-US" sz="1600" dirty="0">
              <a:cs typeface="Calibri"/>
            </a:endParaRPr>
          </a:p>
          <a:p>
            <a:pPr marL="0" indent="0">
              <a:buNone/>
            </a:pPr>
            <a:r>
              <a:rPr lang="en-US" sz="1600" b="1" dirty="0"/>
              <a:t>Tool/Framework: </a:t>
            </a:r>
            <a:r>
              <a:rPr lang="en-US" sz="1600" dirty="0">
                <a:solidFill>
                  <a:srgbClr val="FF0000"/>
                </a:solidFill>
              </a:rPr>
              <a:t>TBD</a:t>
            </a:r>
            <a:endParaRPr lang="en-US" sz="1600" dirty="0">
              <a:solidFill>
                <a:srgbClr val="FF0000"/>
              </a:solidFill>
              <a:cs typeface="Calibri"/>
            </a:endParaRPr>
          </a:p>
          <a:p>
            <a:pPr marL="0" indent="0">
              <a:buNone/>
            </a:pPr>
            <a:endParaRPr lang="en-US" sz="1600" dirty="0"/>
          </a:p>
          <a:p>
            <a:pPr marL="0" indent="0">
              <a:buNone/>
            </a:pPr>
            <a:r>
              <a:rPr lang="en-US" sz="1600" b="1" dirty="0"/>
              <a:t>Current Practice: </a:t>
            </a:r>
            <a:r>
              <a:rPr lang="en-US" sz="1600" dirty="0">
                <a:solidFill>
                  <a:srgbClr val="FF0000"/>
                </a:solidFill>
              </a:rPr>
              <a:t>TBD</a:t>
            </a:r>
            <a:endParaRPr lang="en-US" sz="1600" dirty="0">
              <a:solidFill>
                <a:srgbClr val="FF0000"/>
              </a:solidFill>
              <a:cs typeface="Calibri"/>
            </a:endParaRPr>
          </a:p>
          <a:p>
            <a:pPr marL="0" indent="0">
              <a:buNone/>
            </a:pPr>
            <a:r>
              <a:rPr lang="en-US" sz="1600" b="1" dirty="0"/>
              <a:t>Future Ideal State:</a:t>
            </a:r>
            <a:r>
              <a:rPr lang="en-US" sz="1600" dirty="0"/>
              <a:t> A cumulative set of pre-defined load / stress tests based on the agreed system service levels determined in the sprints are scripted to run automatically embedded in the CD pipeline pre-release approval pipeline</a:t>
            </a:r>
            <a:r>
              <a:rPr lang="en-US" sz="1600" i="1" dirty="0"/>
              <a:t>. (As more sprints are done the number of tests increase as they are incorporated into the pipeline process.)</a:t>
            </a:r>
            <a:endParaRPr lang="en-US" sz="1600" dirty="0"/>
          </a:p>
          <a:p>
            <a:pPr marL="0" indent="0">
              <a:buNone/>
            </a:pPr>
            <a:endParaRPr lang="en-US" sz="1600" b="1" dirty="0"/>
          </a:p>
          <a:p>
            <a:pPr marL="0" indent="0">
              <a:buNone/>
            </a:pPr>
            <a:r>
              <a:rPr lang="en-US" sz="1600" b="1" dirty="0"/>
              <a:t>Defined By: </a:t>
            </a:r>
            <a:r>
              <a:rPr lang="en-US" sz="1600" dirty="0"/>
              <a:t>Project Owner, Project Lead and Developer / Implementor</a:t>
            </a:r>
            <a:endParaRPr lang="en-US" sz="1600" b="1" dirty="0"/>
          </a:p>
          <a:p>
            <a:pPr marL="0" indent="0">
              <a:buNone/>
            </a:pPr>
            <a:r>
              <a:rPr lang="en-US" sz="1600" b="1" dirty="0"/>
              <a:t>Responsibility: </a:t>
            </a:r>
            <a:r>
              <a:rPr lang="en-US" sz="1600" dirty="0"/>
              <a:t>Developer / Implementor and CI/CD pipeline engineer - </a:t>
            </a:r>
            <a:r>
              <a:rPr lang="en-US" sz="1600" dirty="0">
                <a:solidFill>
                  <a:srgbClr val="FF0000"/>
                </a:solidFill>
              </a:rPr>
              <a:t>TBD</a:t>
            </a:r>
            <a:endParaRPr lang="en-US" sz="1600" b="1" dirty="0">
              <a:solidFill>
                <a:srgbClr val="FF0000"/>
              </a:solidFill>
            </a:endParaRPr>
          </a:p>
          <a:p>
            <a:pPr marL="0" indent="0">
              <a:buNone/>
            </a:pPr>
            <a:r>
              <a:rPr lang="en-US" sz="1600" b="1" dirty="0"/>
              <a:t>Accountable:</a:t>
            </a:r>
            <a:r>
              <a:rPr lang="en-US" sz="1600" dirty="0"/>
              <a:t> Project Lead </a:t>
            </a:r>
            <a:endParaRPr lang="en-US" sz="1600" dirty="0">
              <a:cs typeface="Calibri"/>
            </a:endParaRPr>
          </a:p>
          <a:p>
            <a:pPr marL="0" indent="0">
              <a:buNone/>
            </a:pPr>
            <a:r>
              <a:rPr lang="en-US" sz="1600" b="1" dirty="0"/>
              <a:t>Controlled/Governed:</a:t>
            </a:r>
            <a:r>
              <a:rPr lang="en-US" sz="1600" dirty="0"/>
              <a:t> IT Executives (Application Engineering, Infrastructure, Security and Enterprise Architecture)</a:t>
            </a:r>
            <a:endParaRPr lang="en-US" sz="1600" dirty="0">
              <a:cs typeface="Calibri"/>
            </a:endParaRP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1093516"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678594" y="662503"/>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3691353" y="646796"/>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34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ACA958-6444-AC81-CCC1-B8026180E527}"/>
              </a:ext>
            </a:extLst>
          </p:cNvPr>
          <p:cNvPicPr>
            <a:picLocks noChangeAspect="1"/>
          </p:cNvPicPr>
          <p:nvPr/>
        </p:nvPicPr>
        <p:blipFill>
          <a:blip r:embed="rId2"/>
          <a:stretch>
            <a:fillRect/>
          </a:stretch>
        </p:blipFill>
        <p:spPr>
          <a:xfrm>
            <a:off x="9200733" y="-16523"/>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dirty="0"/>
              <a:t>User Acceptance Testing (Automated)</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a:normAutofit/>
          </a:bodyPr>
          <a:lstStyle/>
          <a:p>
            <a:pPr marL="0" indent="0">
              <a:buNone/>
            </a:pPr>
            <a:r>
              <a:rPr lang="en-US" sz="1600" b="1" dirty="0"/>
              <a:t>Description:</a:t>
            </a:r>
            <a:r>
              <a:rPr lang="en-US" sz="1600" dirty="0"/>
              <a:t> Tests that the system performs to the functional and business rule requirement as defined in the user stories</a:t>
            </a:r>
            <a:r>
              <a:rPr lang="en-US" sz="1600" b="1" dirty="0"/>
              <a:t> </a:t>
            </a:r>
            <a:endParaRPr lang="en-US" sz="1600" dirty="0"/>
          </a:p>
          <a:p>
            <a:pPr marL="0" indent="0">
              <a:buNone/>
            </a:pPr>
            <a:r>
              <a:rPr lang="en-US" sz="1600" b="1" dirty="0"/>
              <a:t>Coverage (current and end of project): </a:t>
            </a:r>
            <a:r>
              <a:rPr lang="en-US" sz="1600" dirty="0">
                <a:solidFill>
                  <a:srgbClr val="FF0000"/>
                </a:solidFill>
              </a:rPr>
              <a:t>TBD</a:t>
            </a:r>
            <a:endParaRPr lang="en-US" sz="1600" dirty="0"/>
          </a:p>
          <a:p>
            <a:pPr marL="0" indent="0">
              <a:buNone/>
            </a:pPr>
            <a:r>
              <a:rPr lang="en-US" sz="1600" b="1" dirty="0"/>
              <a:t>Pipeline Position: </a:t>
            </a:r>
            <a:r>
              <a:rPr lang="en-US" sz="1600" dirty="0"/>
              <a:t>Continuous Deployment Pre-Release to Production Phase</a:t>
            </a:r>
          </a:p>
          <a:p>
            <a:pPr marL="0" indent="0">
              <a:buNone/>
            </a:pPr>
            <a:r>
              <a:rPr lang="en-US" sz="1600" b="1" dirty="0"/>
              <a:t>Automated/Manual Details: </a:t>
            </a:r>
            <a:r>
              <a:rPr lang="en-US" sz="1600" dirty="0"/>
              <a:t>Automated test</a:t>
            </a:r>
          </a:p>
          <a:p>
            <a:pPr marL="0" indent="0">
              <a:buNone/>
            </a:pPr>
            <a:r>
              <a:rPr lang="en-US" sz="1600" b="1" dirty="0"/>
              <a:t>Tool/Framework: </a:t>
            </a:r>
            <a:r>
              <a:rPr lang="en-US" sz="1600" dirty="0"/>
              <a:t>Selenium</a:t>
            </a:r>
          </a:p>
          <a:p>
            <a:pPr marL="0" indent="0">
              <a:buNone/>
            </a:pPr>
            <a:endParaRPr lang="en-US" sz="1600" dirty="0"/>
          </a:p>
          <a:p>
            <a:pPr marL="0" indent="0">
              <a:buNone/>
            </a:pPr>
            <a:r>
              <a:rPr lang="en-US" sz="1600" b="1" dirty="0"/>
              <a:t>Current Practice: </a:t>
            </a:r>
            <a:r>
              <a:rPr lang="en-US" sz="1600" dirty="0">
                <a:solidFill>
                  <a:srgbClr val="FF0000"/>
                </a:solidFill>
              </a:rPr>
              <a:t>TBD</a:t>
            </a:r>
            <a:endParaRPr lang="en-US" sz="1600" b="1" dirty="0"/>
          </a:p>
          <a:p>
            <a:pPr marL="0" indent="0">
              <a:buNone/>
            </a:pPr>
            <a:r>
              <a:rPr lang="en-US" sz="1600" b="1" dirty="0"/>
              <a:t>Future Ideal State:</a:t>
            </a:r>
            <a:r>
              <a:rPr lang="en-US" sz="1600" dirty="0"/>
              <a:t> A cumulative set of user interface / experience and business rule tests based on the function requirements and business rules defined in the user stories are scripted to run automatically embedded in the CD pipeline pre-release approval pipeline</a:t>
            </a:r>
            <a:r>
              <a:rPr lang="en-US" sz="1600" i="1" dirty="0"/>
              <a:t>. (As more sprints are done the number of tests increase as they are incorporated into the pipeline process.)</a:t>
            </a:r>
            <a:endParaRPr lang="en-US" sz="1600" dirty="0"/>
          </a:p>
          <a:p>
            <a:pPr marL="0" indent="0">
              <a:buNone/>
            </a:pPr>
            <a:endParaRPr lang="en-US" sz="1600" b="1" dirty="0"/>
          </a:p>
          <a:p>
            <a:pPr marL="0" indent="0">
              <a:buNone/>
            </a:pPr>
            <a:r>
              <a:rPr lang="en-US" sz="1600" b="1" dirty="0"/>
              <a:t>Defined By: </a:t>
            </a:r>
            <a:r>
              <a:rPr lang="en-US" sz="1600" dirty="0"/>
              <a:t>Specific Super Users, Product Owner, Business Analyst and CI/CD pipeline engineer </a:t>
            </a:r>
            <a:endParaRPr lang="en-US" sz="1600" b="1" dirty="0"/>
          </a:p>
          <a:p>
            <a:pPr marL="0" indent="0">
              <a:buNone/>
            </a:pPr>
            <a:r>
              <a:rPr lang="en-US" sz="1600" b="1" dirty="0"/>
              <a:t>Responsibility: </a:t>
            </a:r>
            <a:r>
              <a:rPr lang="en-US" sz="1600" dirty="0"/>
              <a:t>CI/CD pipeline engineer</a:t>
            </a:r>
            <a:endParaRPr lang="en-US" sz="1600" b="1" dirty="0"/>
          </a:p>
          <a:p>
            <a:pPr marL="0" indent="0">
              <a:buNone/>
            </a:pPr>
            <a:r>
              <a:rPr lang="en-US" sz="1600" b="1" dirty="0"/>
              <a:t>Accountable: </a:t>
            </a:r>
            <a:r>
              <a:rPr lang="en-US" sz="1600" dirty="0"/>
              <a:t>Project Manager</a:t>
            </a:r>
          </a:p>
          <a:p>
            <a:pPr marL="0" indent="0">
              <a:buNone/>
            </a:pPr>
            <a:r>
              <a:rPr lang="en-US" sz="1600" b="1" dirty="0"/>
              <a:t>Controlled/Governed: </a:t>
            </a:r>
            <a:r>
              <a:rPr lang="en-US" sz="1600" dirty="0"/>
              <a:t>Project Lead and Quality Manager</a:t>
            </a: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1085896"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919103" y="654781"/>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3990991" y="648872"/>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93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96CCDB-2E0A-4944-AB24-C05B1F82B6D7}"/>
              </a:ext>
            </a:extLst>
          </p:cNvPr>
          <p:cNvPicPr>
            <a:picLocks noChangeAspect="1"/>
          </p:cNvPicPr>
          <p:nvPr/>
        </p:nvPicPr>
        <p:blipFill>
          <a:blip r:embed="rId2"/>
          <a:stretch>
            <a:fillRect/>
          </a:stretch>
        </p:blipFill>
        <p:spPr>
          <a:xfrm>
            <a:off x="9105691" y="0"/>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dirty="0"/>
              <a:t>User Acceptance Testing (User / Manual)</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vert="horz" lIns="91440" tIns="45720" rIns="91440" bIns="45720" rtlCol="0" anchor="t">
            <a:normAutofit/>
          </a:bodyPr>
          <a:lstStyle/>
          <a:p>
            <a:pPr marL="0" indent="0">
              <a:buNone/>
            </a:pPr>
            <a:r>
              <a:rPr lang="en-US" sz="1600" b="1" dirty="0"/>
              <a:t>Description: </a:t>
            </a:r>
            <a:r>
              <a:rPr lang="en-US" sz="1600" dirty="0"/>
              <a:t>Testing done by the users to ensure the system meets their expectations based on the functional and business rule requirement as defined in the user stories. These test can both be basic non-detailed script / task and ad-hoc in nature.</a:t>
            </a:r>
            <a:r>
              <a:rPr lang="en-US" sz="1600" b="1" dirty="0"/>
              <a:t> </a:t>
            </a:r>
            <a:endParaRPr lang="en-US" sz="1600" dirty="0"/>
          </a:p>
          <a:p>
            <a:pPr marL="0" indent="0">
              <a:buNone/>
            </a:pPr>
            <a:r>
              <a:rPr lang="en-US" sz="1600" b="1" dirty="0"/>
              <a:t>Coverage (current and end of project): </a:t>
            </a:r>
            <a:r>
              <a:rPr lang="en-US" sz="1600" dirty="0"/>
              <a:t>TBD</a:t>
            </a:r>
            <a:endParaRPr lang="en-US" sz="1600" dirty="0">
              <a:cs typeface="Calibri"/>
            </a:endParaRPr>
          </a:p>
          <a:p>
            <a:pPr marL="0" indent="0">
              <a:buNone/>
            </a:pPr>
            <a:r>
              <a:rPr lang="en-US" sz="1600" b="1" dirty="0"/>
              <a:t>Pipeline Position: </a:t>
            </a:r>
            <a:r>
              <a:rPr lang="en-US" sz="1600" dirty="0"/>
              <a:t>Continuous Deployment Pre-Release to Production Phase</a:t>
            </a:r>
            <a:endParaRPr lang="en-US" sz="1600" dirty="0">
              <a:cs typeface="Calibri"/>
            </a:endParaRPr>
          </a:p>
          <a:p>
            <a:pPr marL="0" indent="0">
              <a:buNone/>
            </a:pPr>
            <a:r>
              <a:rPr lang="en-US" sz="1600" b="1" dirty="0"/>
              <a:t>Automated / Manual Details: </a:t>
            </a:r>
            <a:r>
              <a:rPr lang="en-US" sz="1600" dirty="0"/>
              <a:t>Manual </a:t>
            </a:r>
            <a:endParaRPr lang="en-US" sz="1600" dirty="0">
              <a:cs typeface="Calibri"/>
            </a:endParaRPr>
          </a:p>
          <a:p>
            <a:pPr marL="0" indent="0">
              <a:buNone/>
            </a:pPr>
            <a:r>
              <a:rPr lang="en-US" sz="1600" b="1" dirty="0"/>
              <a:t>Tool / Framework: </a:t>
            </a:r>
            <a:r>
              <a:rPr lang="en-US" sz="1600" dirty="0"/>
              <a:t>Users UI Azure Test Suite</a:t>
            </a:r>
            <a:endParaRPr lang="en-US" sz="1600" dirty="0">
              <a:cs typeface="Calibri"/>
            </a:endParaRPr>
          </a:p>
          <a:p>
            <a:pPr marL="0" indent="0">
              <a:buNone/>
            </a:pPr>
            <a:endParaRPr lang="en-US" sz="1600" dirty="0"/>
          </a:p>
          <a:p>
            <a:pPr marL="0" indent="0">
              <a:buNone/>
            </a:pPr>
            <a:r>
              <a:rPr lang="en-US" sz="1600" b="1" dirty="0"/>
              <a:t>Current Practice: </a:t>
            </a:r>
            <a:r>
              <a:rPr lang="en-US" sz="1600" dirty="0"/>
              <a:t>Basic user guide and scripted handed to users in staging and asking to try out to do their work.</a:t>
            </a:r>
            <a:endParaRPr lang="en-US" sz="1600" b="1" dirty="0">
              <a:cs typeface="Calibri"/>
            </a:endParaRPr>
          </a:p>
          <a:p>
            <a:pPr marL="0" indent="0">
              <a:buNone/>
            </a:pPr>
            <a:r>
              <a:rPr lang="en-US" sz="1600" b="1" dirty="0"/>
              <a:t>Future Ideal State: </a:t>
            </a:r>
            <a:r>
              <a:rPr lang="en-US" sz="1600" dirty="0"/>
              <a:t>Agreed areas are tested to level agreed by Product Owner and Project Lead</a:t>
            </a:r>
            <a:endParaRPr lang="en-US" sz="1600" dirty="0">
              <a:cs typeface="Calibri"/>
            </a:endParaRPr>
          </a:p>
          <a:p>
            <a:pPr marL="0" indent="0">
              <a:buNone/>
            </a:pPr>
            <a:endParaRPr lang="en-US" sz="1600" b="1" dirty="0"/>
          </a:p>
          <a:p>
            <a:pPr marL="0" indent="0">
              <a:buNone/>
            </a:pPr>
            <a:r>
              <a:rPr lang="en-US" sz="1600" b="1" dirty="0"/>
              <a:t>Defined By: </a:t>
            </a:r>
            <a:r>
              <a:rPr lang="en-US" sz="1600" dirty="0"/>
              <a:t>Specific Super Users, Product Owner, Product Lead, Business Analyst</a:t>
            </a:r>
            <a:endParaRPr lang="en-US" sz="1600" b="1" dirty="0"/>
          </a:p>
          <a:p>
            <a:pPr marL="0" indent="0">
              <a:buNone/>
            </a:pPr>
            <a:r>
              <a:rPr lang="en-US" sz="1600" b="1" dirty="0"/>
              <a:t>Responsibility: </a:t>
            </a:r>
            <a:r>
              <a:rPr lang="en-US" sz="1600" dirty="0"/>
              <a:t>Specific Super Users</a:t>
            </a:r>
            <a:endParaRPr lang="en-US" sz="1600" b="1" dirty="0"/>
          </a:p>
          <a:p>
            <a:pPr marL="0" indent="0">
              <a:buNone/>
            </a:pPr>
            <a:r>
              <a:rPr lang="en-US" sz="1600" b="1" dirty="0"/>
              <a:t>Accountable: </a:t>
            </a:r>
            <a:r>
              <a:rPr lang="en-US" sz="1600" dirty="0"/>
              <a:t>Product Owner</a:t>
            </a:r>
            <a:endParaRPr lang="en-US" sz="1600" dirty="0">
              <a:cs typeface="Calibri"/>
            </a:endParaRPr>
          </a:p>
          <a:p>
            <a:pPr marL="0" indent="0">
              <a:buNone/>
            </a:pPr>
            <a:r>
              <a:rPr lang="en-US" sz="1600" b="1" dirty="0"/>
              <a:t>Controlled/Governed: </a:t>
            </a:r>
            <a:r>
              <a:rPr lang="en-US" sz="1600" dirty="0"/>
              <a:t>Project Executive Committee</a:t>
            </a:r>
            <a:endParaRPr lang="en-US" sz="1600" dirty="0">
              <a:cs typeface="Calibri"/>
            </a:endParaRP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1642156"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1081711" y="668360"/>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3401948" y="672956"/>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877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536011-7BB5-68A4-F415-389B1B48FDE8}"/>
              </a:ext>
            </a:extLst>
          </p:cNvPr>
          <p:cNvPicPr>
            <a:picLocks noChangeAspect="1"/>
          </p:cNvPicPr>
          <p:nvPr/>
        </p:nvPicPr>
        <p:blipFill>
          <a:blip r:embed="rId2"/>
          <a:stretch>
            <a:fillRect/>
          </a:stretch>
        </p:blipFill>
        <p:spPr>
          <a:xfrm>
            <a:off x="9260189" y="25083"/>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dirty="0"/>
              <a:t>Synthetic Testing/Application Performance Monitoring</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vert="horz" lIns="91440" tIns="45720" rIns="91440" bIns="45720" rtlCol="0" anchor="t">
            <a:normAutofit/>
          </a:bodyPr>
          <a:lstStyle/>
          <a:p>
            <a:pPr marL="0" indent="0">
              <a:buNone/>
            </a:pPr>
            <a:r>
              <a:rPr lang="en-US" sz="1600" b="1" dirty="0"/>
              <a:t>Description: </a:t>
            </a:r>
            <a:r>
              <a:rPr lang="en-US" sz="1600" dirty="0"/>
              <a:t>Testing the system using scripts run on devices that simulate user interactions based on common user personas</a:t>
            </a:r>
          </a:p>
          <a:p>
            <a:pPr marL="0" indent="0">
              <a:buNone/>
            </a:pPr>
            <a:r>
              <a:rPr lang="en-US" sz="1600" b="1" dirty="0"/>
              <a:t>Coverage (current and end of project): </a:t>
            </a:r>
            <a:r>
              <a:rPr lang="en-US" sz="1600" dirty="0"/>
              <a:t>Primary Initial Pages and End Points into the system</a:t>
            </a:r>
          </a:p>
          <a:p>
            <a:pPr marL="0" indent="0">
              <a:buNone/>
            </a:pPr>
            <a:r>
              <a:rPr lang="en-US" sz="1600" b="1" dirty="0"/>
              <a:t>Pipeline Position: </a:t>
            </a:r>
            <a:r>
              <a:rPr lang="en-US" sz="1600" dirty="0"/>
              <a:t>Production</a:t>
            </a:r>
          </a:p>
          <a:p>
            <a:pPr marL="0" indent="0">
              <a:buNone/>
            </a:pPr>
            <a:r>
              <a:rPr lang="en-US" sz="1600" b="1" dirty="0"/>
              <a:t>Automated/Manual Details: </a:t>
            </a:r>
            <a:r>
              <a:rPr lang="en-US" sz="1600" dirty="0"/>
              <a:t>Automated test</a:t>
            </a:r>
          </a:p>
          <a:p>
            <a:pPr marL="0" indent="0">
              <a:buNone/>
            </a:pPr>
            <a:r>
              <a:rPr lang="en-US" sz="1600" b="1" dirty="0"/>
              <a:t>Tool/Framework: </a:t>
            </a:r>
            <a:r>
              <a:rPr lang="en-US" sz="1600" dirty="0" err="1"/>
              <a:t>DotCom</a:t>
            </a:r>
            <a:r>
              <a:rPr lang="en-US" sz="1600" dirty="0"/>
              <a:t>, Postman</a:t>
            </a:r>
          </a:p>
          <a:p>
            <a:pPr marL="0" indent="0">
              <a:buNone/>
            </a:pPr>
            <a:endParaRPr lang="en-US" sz="1600" dirty="0"/>
          </a:p>
          <a:p>
            <a:pPr marL="0" indent="0">
              <a:buNone/>
            </a:pPr>
            <a:r>
              <a:rPr lang="en-US" sz="1600" b="1" dirty="0"/>
              <a:t>Current Practice: </a:t>
            </a:r>
            <a:r>
              <a:rPr lang="en-US" sz="1600" dirty="0"/>
              <a:t>Limited automated testing of selected pages and manual testing</a:t>
            </a:r>
          </a:p>
          <a:p>
            <a:pPr marL="0" indent="0">
              <a:buNone/>
            </a:pPr>
            <a:r>
              <a:rPr lang="en-US" sz="1600" b="1" dirty="0"/>
              <a:t>Future Ideal State: </a:t>
            </a:r>
            <a:r>
              <a:rPr lang="en-US" sz="1600" dirty="0"/>
              <a:t>A cumulative set of user experience and business rule scripts that simulating common actions and business transactions, for users that match common user personas, based on the function requirements and business rules, run on various machines</a:t>
            </a:r>
            <a:r>
              <a:rPr lang="en-US" sz="1600" i="1" dirty="0"/>
              <a:t>. (As more sprints are done the number of tests increase as they are incorporated into the pipeline process.)</a:t>
            </a:r>
            <a:endParaRPr lang="en-US" sz="1600" dirty="0"/>
          </a:p>
          <a:p>
            <a:pPr marL="0" indent="0">
              <a:buNone/>
            </a:pPr>
            <a:endParaRPr lang="en-US" sz="1600" b="1" dirty="0"/>
          </a:p>
          <a:p>
            <a:pPr marL="0" indent="0">
              <a:buNone/>
            </a:pPr>
            <a:r>
              <a:rPr lang="en-US" sz="1600" b="1" dirty="0"/>
              <a:t>Defined By: </a:t>
            </a:r>
            <a:r>
              <a:rPr lang="en-US" sz="1600" dirty="0"/>
              <a:t>Specific Super Users, Product Owner, Product Lead, Business Analyst</a:t>
            </a:r>
            <a:endParaRPr lang="en-US" sz="1600" b="1" dirty="0"/>
          </a:p>
          <a:p>
            <a:pPr marL="0" indent="0">
              <a:buNone/>
            </a:pPr>
            <a:r>
              <a:rPr lang="en-US" sz="1600" b="1" dirty="0"/>
              <a:t>Responsibility: </a:t>
            </a:r>
            <a:r>
              <a:rPr lang="en-US" sz="1600" dirty="0">
                <a:solidFill>
                  <a:srgbClr val="FF0000"/>
                </a:solidFill>
              </a:rPr>
              <a:t>TBD</a:t>
            </a:r>
            <a:endParaRPr lang="en-US" sz="1600" b="1" dirty="0">
              <a:solidFill>
                <a:srgbClr val="FF0000"/>
              </a:solidFill>
            </a:endParaRPr>
          </a:p>
          <a:p>
            <a:pPr marL="0" indent="0">
              <a:buNone/>
            </a:pPr>
            <a:r>
              <a:rPr lang="en-US" sz="1600" b="1" dirty="0"/>
              <a:t>Accountable: </a:t>
            </a:r>
            <a:r>
              <a:rPr lang="en-US" sz="1600" dirty="0"/>
              <a:t>Product Owner</a:t>
            </a:r>
          </a:p>
          <a:p>
            <a:pPr marL="0" indent="0">
              <a:buNone/>
            </a:pPr>
            <a:r>
              <a:rPr lang="en-US" sz="1600" b="1" dirty="0"/>
              <a:t>Controlled/Governed: </a:t>
            </a:r>
            <a:r>
              <a:rPr lang="en-US" sz="1600" dirty="0"/>
              <a:t>Project Executive Committee</a:t>
            </a: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1902840"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23897-6E81-41DB-8D7B-8BCA1623A916}"/>
              </a:ext>
            </a:extLst>
          </p:cNvPr>
          <p:cNvCxnSpPr>
            <a:cxnSpLocks/>
          </p:cNvCxnSpPr>
          <p:nvPr/>
        </p:nvCxnSpPr>
        <p:spPr>
          <a:xfrm>
            <a:off x="384428" y="786032"/>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B1B458A-68ED-4392-BAE0-AC150CFFC5EF}"/>
              </a:ext>
            </a:extLst>
          </p:cNvPr>
          <p:cNvSpPr/>
          <p:nvPr/>
        </p:nvSpPr>
        <p:spPr>
          <a:xfrm>
            <a:off x="1686395" y="648872"/>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21343F-3FD3-4F2C-8880-E34EC3C6689E}"/>
              </a:ext>
            </a:extLst>
          </p:cNvPr>
          <p:cNvSpPr/>
          <p:nvPr/>
        </p:nvSpPr>
        <p:spPr>
          <a:xfrm>
            <a:off x="2931811" y="654781"/>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263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7B7482-BAB5-CB7A-84C9-210E36C24C50}"/>
              </a:ext>
            </a:extLst>
          </p:cNvPr>
          <p:cNvPicPr>
            <a:picLocks noChangeAspect="1"/>
          </p:cNvPicPr>
          <p:nvPr/>
        </p:nvPicPr>
        <p:blipFill>
          <a:blip r:embed="rId2"/>
          <a:stretch>
            <a:fillRect/>
          </a:stretch>
        </p:blipFill>
        <p:spPr>
          <a:xfrm>
            <a:off x="9200733" y="0"/>
            <a:ext cx="2991267" cy="1276528"/>
          </a:xfrm>
          <a:prstGeom prst="rect">
            <a:avLst/>
          </a:prstGeom>
        </p:spPr>
      </p:pic>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289827" y="25083"/>
            <a:ext cx="8674897" cy="467194"/>
          </a:xfrm>
        </p:spPr>
        <p:txBody>
          <a:bodyPr>
            <a:noAutofit/>
          </a:bodyPr>
          <a:lstStyle/>
          <a:p>
            <a:r>
              <a:rPr lang="en-US" sz="2800"/>
              <a:t>Resilience (Exploration) Testing</a:t>
            </a:r>
          </a:p>
        </p:txBody>
      </p:sp>
      <p:sp>
        <p:nvSpPr>
          <p:cNvPr id="3" name="Content Placeholder 2">
            <a:extLst>
              <a:ext uri="{FF2B5EF4-FFF2-40B4-BE49-F238E27FC236}">
                <a16:creationId xmlns:a16="http://schemas.microsoft.com/office/drawing/2014/main" id="{D0351C2B-36F8-4181-8585-1EFA683DDE5C}"/>
              </a:ext>
            </a:extLst>
          </p:cNvPr>
          <p:cNvSpPr>
            <a:spLocks noGrp="1"/>
          </p:cNvSpPr>
          <p:nvPr>
            <p:ph idx="1"/>
          </p:nvPr>
        </p:nvSpPr>
        <p:spPr>
          <a:xfrm>
            <a:off x="284748" y="1373647"/>
            <a:ext cx="11596436" cy="5225674"/>
          </a:xfrm>
        </p:spPr>
        <p:txBody>
          <a:bodyPr>
            <a:normAutofit/>
          </a:bodyPr>
          <a:lstStyle/>
          <a:p>
            <a:pPr marL="0" indent="0">
              <a:buNone/>
            </a:pPr>
            <a:r>
              <a:rPr lang="en-US" sz="1600" b="1" dirty="0"/>
              <a:t>Description: </a:t>
            </a:r>
            <a:r>
              <a:rPr lang="en-US" sz="1600" dirty="0"/>
              <a:t>Experimental based tests that introduce / forcing random, chaotic stress and loss of components in a close to or actual production system to ensure that the system will perform well in real-life or chaotic conditions. </a:t>
            </a:r>
          </a:p>
          <a:p>
            <a:pPr marL="0" indent="0">
              <a:buNone/>
            </a:pPr>
            <a:r>
              <a:rPr lang="en-US" sz="1600" b="1" dirty="0"/>
              <a:t>Coverage (current and end of project): </a:t>
            </a:r>
            <a:r>
              <a:rPr lang="en-US" sz="1600" dirty="0">
                <a:solidFill>
                  <a:srgbClr val="FF0000"/>
                </a:solidFill>
              </a:rPr>
              <a:t>TBD</a:t>
            </a:r>
          </a:p>
          <a:p>
            <a:pPr marL="0" indent="0">
              <a:buNone/>
            </a:pPr>
            <a:r>
              <a:rPr lang="en-US" sz="1600" b="1" dirty="0"/>
              <a:t>Pipeline Position: </a:t>
            </a:r>
            <a:r>
              <a:rPr lang="en-US" sz="1600" dirty="0"/>
              <a:t>Production</a:t>
            </a:r>
          </a:p>
          <a:p>
            <a:pPr marL="0" indent="0">
              <a:buNone/>
            </a:pPr>
            <a:r>
              <a:rPr lang="en-US" sz="1600" b="1" dirty="0"/>
              <a:t>Automated/Manual Details: </a:t>
            </a:r>
            <a:r>
              <a:rPr lang="en-US" sz="1600" dirty="0"/>
              <a:t>Automated test</a:t>
            </a:r>
          </a:p>
          <a:p>
            <a:pPr marL="0" indent="0">
              <a:buNone/>
            </a:pPr>
            <a:r>
              <a:rPr lang="en-US" sz="1600" b="1" dirty="0"/>
              <a:t>Tool/Framework: </a:t>
            </a:r>
            <a:r>
              <a:rPr lang="en-US" sz="1600" dirty="0">
                <a:solidFill>
                  <a:srgbClr val="FF0000"/>
                </a:solidFill>
              </a:rPr>
              <a:t>TBD (but tools like Chaos Monkey)</a:t>
            </a:r>
          </a:p>
          <a:p>
            <a:pPr marL="0" indent="0">
              <a:buNone/>
            </a:pPr>
            <a:endParaRPr lang="en-US" sz="1600" dirty="0"/>
          </a:p>
          <a:p>
            <a:pPr marL="0" indent="0">
              <a:buNone/>
            </a:pPr>
            <a:r>
              <a:rPr lang="en-US" sz="1600" b="1" dirty="0"/>
              <a:t>Current Practice: </a:t>
            </a:r>
            <a:r>
              <a:rPr lang="en-US" sz="1600" dirty="0"/>
              <a:t>None</a:t>
            </a:r>
          </a:p>
          <a:p>
            <a:pPr marL="0" indent="0">
              <a:buNone/>
            </a:pPr>
            <a:r>
              <a:rPr lang="en-US" sz="1600" b="1" dirty="0"/>
              <a:t>Future Ideal State: </a:t>
            </a:r>
            <a:r>
              <a:rPr lang="en-US" sz="1600" dirty="0">
                <a:solidFill>
                  <a:srgbClr val="FF0000"/>
                </a:solidFill>
              </a:rPr>
              <a:t>TBD</a:t>
            </a:r>
          </a:p>
          <a:p>
            <a:pPr marL="0" indent="0">
              <a:buNone/>
            </a:pPr>
            <a:endParaRPr lang="en-US" sz="1600" b="1" dirty="0"/>
          </a:p>
          <a:p>
            <a:pPr marL="0" indent="0">
              <a:buNone/>
            </a:pPr>
            <a:r>
              <a:rPr lang="en-US" sz="1600" b="1" dirty="0"/>
              <a:t>Defined By: </a:t>
            </a:r>
            <a:r>
              <a:rPr lang="en-US" sz="1600" dirty="0"/>
              <a:t>Developer / Implementor, Quality engineer </a:t>
            </a:r>
            <a:r>
              <a:rPr lang="en-US" sz="1600" dirty="0">
                <a:solidFill>
                  <a:srgbClr val="FF0000"/>
                </a:solidFill>
              </a:rPr>
              <a:t>(TBD) </a:t>
            </a:r>
            <a:r>
              <a:rPr lang="en-US" sz="1600" dirty="0"/>
              <a:t>and Project Lead </a:t>
            </a:r>
          </a:p>
          <a:p>
            <a:pPr marL="0" indent="0">
              <a:buNone/>
            </a:pPr>
            <a:r>
              <a:rPr lang="en-US" sz="1600" b="1" dirty="0"/>
              <a:t>Responsibility: </a:t>
            </a:r>
            <a:r>
              <a:rPr lang="en-US" sz="1600" dirty="0">
                <a:solidFill>
                  <a:srgbClr val="FF0000"/>
                </a:solidFill>
              </a:rPr>
              <a:t>TBD</a:t>
            </a:r>
          </a:p>
          <a:p>
            <a:pPr marL="0" indent="0">
              <a:buNone/>
            </a:pPr>
            <a:r>
              <a:rPr lang="en-US" sz="1600" b="1" dirty="0"/>
              <a:t>Accountable: </a:t>
            </a:r>
            <a:r>
              <a:rPr lang="en-US" sz="1600" dirty="0"/>
              <a:t>Project Lead</a:t>
            </a:r>
          </a:p>
          <a:p>
            <a:pPr marL="0" indent="0">
              <a:buNone/>
            </a:pPr>
            <a:r>
              <a:rPr lang="en-US" sz="1600" b="1" dirty="0"/>
              <a:t>Controlled/Governed: </a:t>
            </a:r>
            <a:r>
              <a:rPr lang="en-US" sz="1600" dirty="0"/>
              <a:t>IT Executives (Application Engineering, Infrastructure, Security and Enterprise Architecture)</a:t>
            </a:r>
          </a:p>
        </p:txBody>
      </p:sp>
      <p:cxnSp>
        <p:nvCxnSpPr>
          <p:cNvPr id="6" name="Straight Arrow Connector 5">
            <a:extLst>
              <a:ext uri="{FF2B5EF4-FFF2-40B4-BE49-F238E27FC236}">
                <a16:creationId xmlns:a16="http://schemas.microsoft.com/office/drawing/2014/main" id="{506E2F47-62BF-43CA-B6A0-5430DB3FC833}"/>
              </a:ext>
            </a:extLst>
          </p:cNvPr>
          <p:cNvCxnSpPr>
            <a:cxnSpLocks/>
          </p:cNvCxnSpPr>
          <p:nvPr/>
        </p:nvCxnSpPr>
        <p:spPr>
          <a:xfrm flipV="1">
            <a:off x="11910460" y="1094873"/>
            <a:ext cx="0" cy="15845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AFE87-4AE4-4C88-9C18-743DB3D5CE93}"/>
              </a:ext>
            </a:extLst>
          </p:cNvPr>
          <p:cNvCxnSpPr>
            <a:cxnSpLocks/>
          </p:cNvCxnSpPr>
          <p:nvPr/>
        </p:nvCxnSpPr>
        <p:spPr>
          <a:xfrm>
            <a:off x="406889" y="753827"/>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C236C69-F6FB-4349-A942-FA5BC5DEFF77}"/>
              </a:ext>
            </a:extLst>
          </p:cNvPr>
          <p:cNvSpPr/>
          <p:nvPr/>
        </p:nvSpPr>
        <p:spPr>
          <a:xfrm>
            <a:off x="537877" y="612593"/>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DCF38F-BC55-4B8F-B8B6-68E63ED5A14F}"/>
              </a:ext>
            </a:extLst>
          </p:cNvPr>
          <p:cNvSpPr/>
          <p:nvPr/>
        </p:nvSpPr>
        <p:spPr>
          <a:xfrm>
            <a:off x="1329787" y="614210"/>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00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9BB2F1-C074-40E3-8F47-B37CBEC04534}"/>
              </a:ext>
            </a:extLst>
          </p:cNvPr>
          <p:cNvPicPr>
            <a:picLocks noChangeAspect="1"/>
          </p:cNvPicPr>
          <p:nvPr/>
        </p:nvPicPr>
        <p:blipFill>
          <a:blip r:embed="rId2"/>
          <a:stretch>
            <a:fillRect/>
          </a:stretch>
        </p:blipFill>
        <p:spPr>
          <a:xfrm>
            <a:off x="6500252" y="786366"/>
            <a:ext cx="5097371" cy="3140576"/>
          </a:xfrm>
          <a:prstGeom prst="rect">
            <a:avLst/>
          </a:prstGeom>
        </p:spPr>
      </p:pic>
      <p:pic>
        <p:nvPicPr>
          <p:cNvPr id="5" name="Picture 4">
            <a:extLst>
              <a:ext uri="{FF2B5EF4-FFF2-40B4-BE49-F238E27FC236}">
                <a16:creationId xmlns:a16="http://schemas.microsoft.com/office/drawing/2014/main" id="{E50B8760-9F41-430F-A017-20A29776A831}"/>
              </a:ext>
            </a:extLst>
          </p:cNvPr>
          <p:cNvPicPr>
            <a:picLocks noChangeAspect="1"/>
          </p:cNvPicPr>
          <p:nvPr/>
        </p:nvPicPr>
        <p:blipFill>
          <a:blip r:embed="rId3"/>
          <a:stretch>
            <a:fillRect/>
          </a:stretch>
        </p:blipFill>
        <p:spPr>
          <a:xfrm>
            <a:off x="422793" y="786366"/>
            <a:ext cx="5339443" cy="3140576"/>
          </a:xfrm>
          <a:prstGeom prst="rect">
            <a:avLst/>
          </a:prstGeom>
        </p:spPr>
      </p:pic>
      <p:pic>
        <p:nvPicPr>
          <p:cNvPr id="6" name="Picture 5">
            <a:extLst>
              <a:ext uri="{FF2B5EF4-FFF2-40B4-BE49-F238E27FC236}">
                <a16:creationId xmlns:a16="http://schemas.microsoft.com/office/drawing/2014/main" id="{15F1849B-53C9-473D-B3DA-7B723E414538}"/>
              </a:ext>
            </a:extLst>
          </p:cNvPr>
          <p:cNvPicPr>
            <a:picLocks noChangeAspect="1"/>
          </p:cNvPicPr>
          <p:nvPr/>
        </p:nvPicPr>
        <p:blipFill>
          <a:blip r:embed="rId4"/>
          <a:stretch>
            <a:fillRect/>
          </a:stretch>
        </p:blipFill>
        <p:spPr>
          <a:xfrm>
            <a:off x="424433" y="3926942"/>
            <a:ext cx="5712737" cy="2931058"/>
          </a:xfrm>
          <a:prstGeom prst="rect">
            <a:avLst/>
          </a:prstGeom>
        </p:spPr>
      </p:pic>
      <p:sp>
        <p:nvSpPr>
          <p:cNvPr id="7" name="Title 1">
            <a:extLst>
              <a:ext uri="{FF2B5EF4-FFF2-40B4-BE49-F238E27FC236}">
                <a16:creationId xmlns:a16="http://schemas.microsoft.com/office/drawing/2014/main" id="{176C61C3-D3B3-4F1F-AFB0-2EF889B90F3E}"/>
              </a:ext>
            </a:extLst>
          </p:cNvPr>
          <p:cNvSpPr>
            <a:spLocks noGrp="1"/>
          </p:cNvSpPr>
          <p:nvPr>
            <p:ph type="title"/>
          </p:nvPr>
        </p:nvSpPr>
        <p:spPr>
          <a:xfrm>
            <a:off x="303845" y="29953"/>
            <a:ext cx="10515600" cy="667753"/>
          </a:xfrm>
        </p:spPr>
        <p:txBody>
          <a:bodyPr>
            <a:normAutofit fontScale="90000"/>
          </a:bodyPr>
          <a:lstStyle/>
          <a:p>
            <a:r>
              <a:rPr lang="en-US"/>
              <a:t>TCO and Benefits of Testing</a:t>
            </a:r>
          </a:p>
        </p:txBody>
      </p:sp>
      <p:pic>
        <p:nvPicPr>
          <p:cNvPr id="2" name="Picture 2">
            <a:extLst>
              <a:ext uri="{FF2B5EF4-FFF2-40B4-BE49-F238E27FC236}">
                <a16:creationId xmlns:a16="http://schemas.microsoft.com/office/drawing/2014/main" id="{280DFD4E-F210-4766-A517-7DD130DF267E}"/>
              </a:ext>
            </a:extLst>
          </p:cNvPr>
          <p:cNvPicPr>
            <a:picLocks noChangeAspect="1"/>
          </p:cNvPicPr>
          <p:nvPr/>
        </p:nvPicPr>
        <p:blipFill>
          <a:blip r:embed="rId5"/>
          <a:stretch>
            <a:fillRect/>
          </a:stretch>
        </p:blipFill>
        <p:spPr>
          <a:xfrm>
            <a:off x="6353643" y="3926942"/>
            <a:ext cx="5770256" cy="2841117"/>
          </a:xfrm>
          <a:prstGeom prst="rect">
            <a:avLst/>
          </a:prstGeom>
        </p:spPr>
      </p:pic>
    </p:spTree>
    <p:extLst>
      <p:ext uri="{BB962C8B-B14F-4D97-AF65-F5344CB8AC3E}">
        <p14:creationId xmlns:p14="http://schemas.microsoft.com/office/powerpoint/2010/main" val="146396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303845" y="29953"/>
            <a:ext cx="10515600" cy="667753"/>
          </a:xfrm>
        </p:spPr>
        <p:txBody>
          <a:bodyPr>
            <a:normAutofit fontScale="90000"/>
          </a:bodyPr>
          <a:lstStyle/>
          <a:p>
            <a:r>
              <a:rPr lang="en-US" dirty="0"/>
              <a:t>Understanding / Scope of Common Terms </a:t>
            </a:r>
          </a:p>
        </p:txBody>
      </p:sp>
      <p:graphicFrame>
        <p:nvGraphicFramePr>
          <p:cNvPr id="4" name="Table 4">
            <a:extLst>
              <a:ext uri="{FF2B5EF4-FFF2-40B4-BE49-F238E27FC236}">
                <a16:creationId xmlns:a16="http://schemas.microsoft.com/office/drawing/2014/main" id="{040EBD9E-81DC-4929-BC26-13F5FA322CA3}"/>
              </a:ext>
            </a:extLst>
          </p:cNvPr>
          <p:cNvGraphicFramePr>
            <a:graphicFrameLocks noGrp="1"/>
          </p:cNvGraphicFramePr>
          <p:nvPr>
            <p:extLst>
              <p:ext uri="{D42A27DB-BD31-4B8C-83A1-F6EECF244321}">
                <p14:modId xmlns:p14="http://schemas.microsoft.com/office/powerpoint/2010/main" val="1957285882"/>
              </p:ext>
            </p:extLst>
          </p:nvPr>
        </p:nvGraphicFramePr>
        <p:xfrm>
          <a:off x="304329" y="670249"/>
          <a:ext cx="11610855" cy="6119313"/>
        </p:xfrm>
        <a:graphic>
          <a:graphicData uri="http://schemas.openxmlformats.org/drawingml/2006/table">
            <a:tbl>
              <a:tblPr firstRow="1" bandRow="1">
                <a:tableStyleId>{5C22544A-7EE6-4342-B048-85BDC9FD1C3A}</a:tableStyleId>
              </a:tblPr>
              <a:tblGrid>
                <a:gridCol w="886408">
                  <a:extLst>
                    <a:ext uri="{9D8B030D-6E8A-4147-A177-3AD203B41FA5}">
                      <a16:colId xmlns:a16="http://schemas.microsoft.com/office/drawing/2014/main" val="3996182715"/>
                    </a:ext>
                  </a:extLst>
                </a:gridCol>
                <a:gridCol w="10724447">
                  <a:extLst>
                    <a:ext uri="{9D8B030D-6E8A-4147-A177-3AD203B41FA5}">
                      <a16:colId xmlns:a16="http://schemas.microsoft.com/office/drawing/2014/main" val="619752596"/>
                    </a:ext>
                  </a:extLst>
                </a:gridCol>
              </a:tblGrid>
              <a:tr h="273843">
                <a:tc>
                  <a:txBody>
                    <a:bodyPr/>
                    <a:lstStyle/>
                    <a:p>
                      <a:r>
                        <a:rPr lang="en-US" sz="1200"/>
                        <a:t>Area</a:t>
                      </a:r>
                    </a:p>
                  </a:txBody>
                  <a:tcPr/>
                </a:tc>
                <a:tc>
                  <a:txBody>
                    <a:bodyPr/>
                    <a:lstStyle/>
                    <a:p>
                      <a:r>
                        <a:rPr lang="en-US" sz="1200"/>
                        <a:t>Description</a:t>
                      </a:r>
                    </a:p>
                  </a:txBody>
                  <a:tcPr/>
                </a:tc>
                <a:extLst>
                  <a:ext uri="{0D108BD9-81ED-4DB2-BD59-A6C34878D82A}">
                    <a16:rowId xmlns:a16="http://schemas.microsoft.com/office/drawing/2014/main" val="3651941352"/>
                  </a:ext>
                </a:extLst>
              </a:tr>
              <a:tr h="442413">
                <a:tc>
                  <a:txBody>
                    <a:bodyPr/>
                    <a:lstStyle/>
                    <a:p>
                      <a:pPr marL="0" marR="0" lvl="0" indent="0" algn="l" rtl="0">
                        <a:lnSpc>
                          <a:spcPct val="100000"/>
                        </a:lnSpc>
                        <a:spcBef>
                          <a:spcPts val="0"/>
                        </a:spcBef>
                        <a:spcAft>
                          <a:spcPts val="0"/>
                        </a:spcAft>
                        <a:buClrTx/>
                        <a:buSzTx/>
                        <a:buFontTx/>
                        <a:buNone/>
                      </a:pPr>
                      <a:r>
                        <a:rPr lang="en-US" sz="1100"/>
                        <a:t>Agile Epic</a:t>
                      </a:r>
                      <a:endParaRPr lang="en-US"/>
                    </a:p>
                    <a:p>
                      <a:pPr lvl="0">
                        <a:buNone/>
                      </a:pPr>
                      <a:endParaRPr lang="en-US" sz="1100"/>
                    </a:p>
                  </a:txBody>
                  <a:tcPr/>
                </a:tc>
                <a:tc>
                  <a:txBody>
                    <a:bodyPr/>
                    <a:lstStyle/>
                    <a:p>
                      <a:pPr lvl="0">
                        <a:buNone/>
                      </a:pPr>
                      <a:r>
                        <a:rPr lang="en-US" sz="1100"/>
                        <a:t>High level description of business need or objective – Generally takes several sprints to achieve and is made up one several stories that define specific business needs, rules and requirements within that area. </a:t>
                      </a:r>
                      <a:endParaRPr lang="en-US"/>
                    </a:p>
                  </a:txBody>
                  <a:tcPr/>
                </a:tc>
                <a:extLst>
                  <a:ext uri="{0D108BD9-81ED-4DB2-BD59-A6C34878D82A}">
                    <a16:rowId xmlns:a16="http://schemas.microsoft.com/office/drawing/2014/main" val="3534982959"/>
                  </a:ext>
                </a:extLst>
              </a:tr>
              <a:tr h="442413">
                <a:tc>
                  <a:txBody>
                    <a:bodyPr/>
                    <a:lstStyle/>
                    <a:p>
                      <a:pPr marL="0" marR="0" lvl="0" indent="0" algn="l" rtl="0">
                        <a:lnSpc>
                          <a:spcPct val="100000"/>
                        </a:lnSpc>
                        <a:spcBef>
                          <a:spcPts val="0"/>
                        </a:spcBef>
                        <a:spcAft>
                          <a:spcPts val="0"/>
                        </a:spcAft>
                        <a:buClrTx/>
                        <a:buSzTx/>
                        <a:buFontTx/>
                        <a:buNone/>
                      </a:pPr>
                      <a:r>
                        <a:rPr lang="en-US" sz="1100"/>
                        <a:t>Agile Story</a:t>
                      </a:r>
                      <a:endParaRPr lang="en-US"/>
                    </a:p>
                    <a:p>
                      <a:pPr lvl="0">
                        <a:buNone/>
                      </a:pPr>
                      <a:endParaRPr lang="en-US" sz="1100"/>
                    </a:p>
                  </a:txBody>
                  <a:tcPr/>
                </a:tc>
                <a:tc>
                  <a:txBody>
                    <a:bodyPr/>
                    <a:lstStyle/>
                    <a:p>
                      <a:pPr marL="0" lvl="1" indent="0">
                        <a:buNone/>
                      </a:pPr>
                      <a:r>
                        <a:rPr lang="en-US" sz="1100" dirty="0"/>
                        <a:t>Provides a short, simple description of a need/feature/business requirement, </a:t>
                      </a:r>
                      <a:r>
                        <a:rPr lang="en-US" sz="1100" b="0" i="0" u="none" strike="noStrike" noProof="0" dirty="0">
                          <a:latin typeface="Calibri"/>
                        </a:rPr>
                        <a:t>both functional and non-functional, </a:t>
                      </a:r>
                      <a:r>
                        <a:rPr lang="en-US" sz="1100" dirty="0"/>
                        <a:t>from the user’s perspective and can contain one or more business rules. A good practice is to follows Bill Wake’s INVEST method</a:t>
                      </a:r>
                      <a:r>
                        <a:rPr lang="en-US" sz="1100" i="1" dirty="0"/>
                        <a:t> </a:t>
                      </a:r>
                      <a:r>
                        <a:rPr lang="en-US" sz="1100" dirty="0"/>
                        <a:t>to define a story using acceptance criteria agreed by the users that can be tested. (A good testing format for each business requirement or rules is Gherkin notation</a:t>
                      </a:r>
                    </a:p>
                    <a:p>
                      <a:pPr marL="0" lvl="1" indent="0">
                        <a:buNone/>
                      </a:pPr>
                      <a:endParaRPr lang="en-US" sz="1100" dirty="0"/>
                    </a:p>
                    <a:p>
                      <a:pPr marL="0" lvl="1" indent="0">
                        <a:buNone/>
                      </a:pPr>
                      <a:r>
                        <a:rPr lang="en-US" sz="1100" b="1" i="0" u="none" strike="noStrike" noProof="0" dirty="0">
                          <a:solidFill>
                            <a:srgbClr val="FF0000"/>
                          </a:solidFill>
                          <a:latin typeface="Calibri"/>
                        </a:rPr>
                        <a:t>THIS IS CRITICIAL </a:t>
                      </a:r>
                      <a:r>
                        <a:rPr lang="en-US" sz="1100" b="0" i="0" u="none" strike="noStrike" noProof="0" dirty="0">
                          <a:solidFill>
                            <a:srgbClr val="FF0000"/>
                          </a:solidFill>
                          <a:latin typeface="Calibri"/>
                        </a:rPr>
                        <a:t>to testing as you cannot determine if a test is successful or fails without </a:t>
                      </a:r>
                      <a:r>
                        <a:rPr lang="en-US" sz="1100" b="1" i="0" u="none" strike="noStrike" noProof="0" dirty="0">
                          <a:solidFill>
                            <a:srgbClr val="FF0000"/>
                          </a:solidFill>
                          <a:latin typeface="Calibri"/>
                        </a:rPr>
                        <a:t>pre-defined and agreed requirements</a:t>
                      </a:r>
                      <a:r>
                        <a:rPr lang="en-US" sz="1100" b="0" i="0" u="none" strike="noStrike" noProof="0" dirty="0">
                          <a:solidFill>
                            <a:srgbClr val="FF0000"/>
                          </a:solidFill>
                          <a:latin typeface="Calibri"/>
                        </a:rPr>
                        <a:t>.</a:t>
                      </a:r>
                      <a:r>
                        <a:rPr lang="en-US" sz="1100" b="1" i="0" u="none" strike="noStrike" noProof="0" dirty="0">
                          <a:solidFill>
                            <a:srgbClr val="FF0000"/>
                          </a:solidFill>
                          <a:latin typeface="Calibri"/>
                        </a:rPr>
                        <a:t> Full and active customer involvement in defining these is critical (mandatory) both during the definition and pre-agreement of the tests, and during user acceptance testing (UAT) </a:t>
                      </a:r>
                      <a:r>
                        <a:rPr lang="en-US" sz="1100" b="0" i="0" u="none" strike="noStrike" noProof="0" dirty="0">
                          <a:solidFill>
                            <a:srgbClr val="FF0000"/>
                          </a:solidFill>
                          <a:latin typeface="Calibri"/>
                        </a:rPr>
                        <a:t>to ensure a fully functional system is tested and meets expectations, functionality and service levels are delivered.</a:t>
                      </a:r>
                      <a:r>
                        <a:rPr lang="en-US" sz="1100" b="1" i="0" u="none" strike="noStrike" noProof="0" dirty="0">
                          <a:solidFill>
                            <a:srgbClr val="FF0000"/>
                          </a:solidFill>
                          <a:latin typeface="Calibri"/>
                        </a:rPr>
                        <a:t>  </a:t>
                      </a:r>
                      <a:r>
                        <a:rPr lang="en-US" sz="1100" b="1" i="1" u="none" strike="noStrike" noProof="0" dirty="0">
                          <a:solidFill>
                            <a:srgbClr val="FF0000"/>
                          </a:solidFill>
                          <a:latin typeface="Calibri"/>
                        </a:rPr>
                        <a:t>Without this the system is "being built on sand" with a high risk of failure.</a:t>
                      </a:r>
                      <a:r>
                        <a:rPr lang="en-US" sz="1100" b="1" i="0" u="none" strike="noStrike" noProof="0" dirty="0">
                          <a:solidFill>
                            <a:srgbClr val="FF0000"/>
                          </a:solidFill>
                          <a:latin typeface="Calibri"/>
                        </a:rPr>
                        <a:t> </a:t>
                      </a:r>
                      <a:endParaRPr lang="en-US" sz="1100" b="1" dirty="0">
                        <a:solidFill>
                          <a:srgbClr val="FF0000"/>
                        </a:solidFill>
                      </a:endParaRPr>
                    </a:p>
                  </a:txBody>
                  <a:tcPr/>
                </a:tc>
                <a:extLst>
                  <a:ext uri="{0D108BD9-81ED-4DB2-BD59-A6C34878D82A}">
                    <a16:rowId xmlns:a16="http://schemas.microsoft.com/office/drawing/2014/main" val="614684094"/>
                  </a:ext>
                </a:extLst>
              </a:tr>
              <a:tr h="442413">
                <a:tc>
                  <a:txBody>
                    <a:bodyPr/>
                    <a:lstStyle/>
                    <a:p>
                      <a:pPr marL="0" marR="0" lvl="0" indent="0" algn="l" rtl="0">
                        <a:lnSpc>
                          <a:spcPct val="100000"/>
                        </a:lnSpc>
                        <a:spcBef>
                          <a:spcPts val="0"/>
                        </a:spcBef>
                        <a:spcAft>
                          <a:spcPts val="0"/>
                        </a:spcAft>
                        <a:buClrTx/>
                        <a:buSzTx/>
                        <a:buFontTx/>
                        <a:buNone/>
                      </a:pPr>
                      <a:r>
                        <a:rPr lang="en-US" sz="1100"/>
                        <a:t>INVEST</a:t>
                      </a:r>
                    </a:p>
                    <a:p>
                      <a:pPr lvl="0">
                        <a:buNone/>
                      </a:pPr>
                      <a:endParaRPr lang="en-US" sz="1100"/>
                    </a:p>
                  </a:txBody>
                  <a:tcPr/>
                </a:tc>
                <a:tc>
                  <a:txBody>
                    <a:bodyPr/>
                    <a:lstStyle/>
                    <a:p>
                      <a:pPr lvl="0">
                        <a:buNone/>
                      </a:pPr>
                      <a:r>
                        <a:rPr lang="en-US" sz="1100"/>
                        <a:t>Bill Wake created a good reminder of the characteristics of a good quality product when writing an Agile story. This is good in general, not just for agile areas such as Scrum backlog, Kanban board or XP project, but also in service and object orientated architectures or just breaking down a problem</a:t>
                      </a:r>
                      <a:endParaRPr lang="en-US"/>
                    </a:p>
                    <a:p>
                      <a:pPr lvl="0">
                        <a:buNone/>
                      </a:pPr>
                      <a:r>
                        <a:rPr lang="en-US" sz="1100" b="1"/>
                        <a:t>Letter	Meaning	Description</a:t>
                      </a:r>
                    </a:p>
                    <a:p>
                      <a:pPr lvl="0">
                        <a:buNone/>
                      </a:pPr>
                      <a:r>
                        <a:rPr lang="en-US" sz="1100"/>
                        <a:t>I	Independent	The Product Backlog Item (PBI) should be self-contained, in a way that there is no inherent dependency on another PBI.</a:t>
                      </a:r>
                    </a:p>
                    <a:p>
                      <a:pPr lvl="0">
                        <a:buNone/>
                      </a:pPr>
                      <a:r>
                        <a:rPr lang="en-US" sz="1100"/>
                        <a:t>N	Negotiable	PBIs are not explicit contracts and should leave space for discussion.</a:t>
                      </a:r>
                    </a:p>
                    <a:p>
                      <a:pPr lvl="0">
                        <a:buNone/>
                      </a:pPr>
                      <a:r>
                        <a:rPr lang="en-US" sz="1100"/>
                        <a:t>V	Valuable	A PBI must deliver value to the stakeholders.</a:t>
                      </a:r>
                    </a:p>
                    <a:p>
                      <a:pPr lvl="0">
                        <a:buNone/>
                      </a:pPr>
                      <a:r>
                        <a:rPr lang="en-US" sz="1100"/>
                        <a:t>E	Estimable	You must always be able to estimate the size of a PBI.</a:t>
                      </a:r>
                    </a:p>
                    <a:p>
                      <a:pPr lvl="0">
                        <a:buNone/>
                      </a:pPr>
                      <a:r>
                        <a:rPr lang="en-US" sz="1100"/>
                        <a:t>S	Small	PBIs should not be so big as to become impossible to plan/task/prioritize within a level of accuracy.</a:t>
                      </a:r>
                    </a:p>
                    <a:p>
                      <a:pPr lvl="0">
                        <a:buNone/>
                      </a:pPr>
                      <a:r>
                        <a:rPr lang="en-US" sz="1100"/>
                        <a:t>T	Testable	The PBI or its related description must provide the necessary information to make test development possible.</a:t>
                      </a:r>
                    </a:p>
                  </a:txBody>
                  <a:tcPr/>
                </a:tc>
                <a:extLst>
                  <a:ext uri="{0D108BD9-81ED-4DB2-BD59-A6C34878D82A}">
                    <a16:rowId xmlns:a16="http://schemas.microsoft.com/office/drawing/2014/main" val="1009695460"/>
                  </a:ext>
                </a:extLst>
              </a:tr>
              <a:tr h="442413">
                <a:tc>
                  <a:txBody>
                    <a:bodyPr/>
                    <a:lstStyle/>
                    <a:p>
                      <a:pPr lvl="0">
                        <a:buNone/>
                      </a:pPr>
                      <a:r>
                        <a:rPr lang="en-US" sz="1100"/>
                        <a:t>Gherkin notation</a:t>
                      </a:r>
                      <a:endParaRPr lang="en-US"/>
                    </a:p>
                  </a:txBody>
                  <a:tcPr/>
                </a:tc>
                <a:tc>
                  <a:txBody>
                    <a:bodyPr/>
                    <a:lstStyle/>
                    <a:p>
                      <a:pPr lvl="0">
                        <a:buNone/>
                      </a:pPr>
                      <a:r>
                        <a:rPr lang="en-US" sz="1100" dirty="0"/>
                        <a:t>Gherkin is simplified line-oriented language just like YAML and Python. It is written in a user understandable form that details cause and effect of inputs and outputs of a test linked to a requirement. </a:t>
                      </a:r>
                      <a:r>
                        <a:rPr lang="en-US" sz="1100" i="1" dirty="0"/>
                        <a:t>(It does require high levels of business participation and can increase testing costs if done poorly). </a:t>
                      </a:r>
                      <a:r>
                        <a:rPr lang="en-US" sz="1100" dirty="0"/>
                        <a:t>Examples are process step tests, a business rule tests, etc. The notation uses simple terms like “Given”, “When”, “Then”, “And” and “But” to define the scenario that needs to be tested.  An example is:</a:t>
                      </a:r>
                      <a:endParaRPr lang="en-US" dirty="0"/>
                    </a:p>
                    <a:p>
                      <a:pPr lvl="1">
                        <a:buNone/>
                      </a:pPr>
                      <a:r>
                        <a:rPr lang="en-US" sz="1050" dirty="0"/>
                        <a:t>Feature: User Authentication Background:</a:t>
                      </a:r>
                    </a:p>
                    <a:p>
                      <a:pPr lvl="1">
                        <a:buNone/>
                      </a:pPr>
                      <a:r>
                        <a:rPr lang="en-US" sz="1050" dirty="0"/>
                        <a:t>Given the user is already registered to the website Scenario:</a:t>
                      </a:r>
                    </a:p>
                    <a:p>
                      <a:pPr lvl="1">
                        <a:buNone/>
                      </a:pPr>
                      <a:r>
                        <a:rPr lang="en-US" sz="1050" dirty="0"/>
                        <a:t>Given the user is on the login page</a:t>
                      </a:r>
                    </a:p>
                    <a:p>
                      <a:pPr lvl="1">
                        <a:buNone/>
                      </a:pPr>
                      <a:r>
                        <a:rPr lang="en-US" sz="1050" dirty="0"/>
                        <a:t>When the user inputs the correct email address</a:t>
                      </a:r>
                    </a:p>
                    <a:p>
                      <a:pPr lvl="1">
                        <a:buNone/>
                      </a:pPr>
                      <a:r>
                        <a:rPr lang="en-US" sz="1050" dirty="0"/>
                        <a:t>And the user inputs the correct password</a:t>
                      </a:r>
                    </a:p>
                    <a:p>
                      <a:pPr lvl="1">
                        <a:buNone/>
                      </a:pPr>
                      <a:r>
                        <a:rPr lang="en-US" sz="1050" dirty="0"/>
                        <a:t>And the user clicks the Login button</a:t>
                      </a:r>
                    </a:p>
                    <a:p>
                      <a:pPr lvl="1">
                        <a:buNone/>
                      </a:pPr>
                      <a:r>
                        <a:rPr lang="en-US" sz="1050" dirty="0"/>
                        <a:t>Then the user should be authenticated</a:t>
                      </a:r>
                    </a:p>
                    <a:p>
                      <a:pPr lvl="1">
                        <a:buNone/>
                      </a:pPr>
                      <a:r>
                        <a:rPr lang="en-US" sz="1050" dirty="0"/>
                        <a:t>And the user should be redirected to their dashboard</a:t>
                      </a:r>
                    </a:p>
                    <a:p>
                      <a:pPr lvl="1">
                        <a:buNone/>
                      </a:pPr>
                      <a:r>
                        <a:rPr lang="en-US" sz="1050" dirty="0"/>
                        <a:t>And the user should be presented with a success message </a:t>
                      </a:r>
                    </a:p>
                    <a:p>
                      <a:pPr lvl="1">
                        <a:buNone/>
                      </a:pPr>
                      <a:endParaRPr lang="en-US" sz="1100" dirty="0"/>
                    </a:p>
                    <a:p>
                      <a:pPr lvl="0">
                        <a:buNone/>
                      </a:pPr>
                      <a:r>
                        <a:rPr lang="en-US" sz="1100" dirty="0"/>
                        <a:t>This is idea for a business analyst to document many, but not all, Agile stories requirements and tests with the customer. Each scenario should execute separately, and every feature should be able to be executed along, with steps shown independently. There are testing tools that can use Gherkin notation and generate automated tests.</a:t>
                      </a:r>
                    </a:p>
                  </a:txBody>
                  <a:tcPr/>
                </a:tc>
                <a:extLst>
                  <a:ext uri="{0D108BD9-81ED-4DB2-BD59-A6C34878D82A}">
                    <a16:rowId xmlns:a16="http://schemas.microsoft.com/office/drawing/2014/main" val="1294815590"/>
                  </a:ext>
                </a:extLst>
              </a:tr>
            </a:tbl>
          </a:graphicData>
        </a:graphic>
      </p:graphicFrame>
    </p:spTree>
    <p:extLst>
      <p:ext uri="{BB962C8B-B14F-4D97-AF65-F5344CB8AC3E}">
        <p14:creationId xmlns:p14="http://schemas.microsoft.com/office/powerpoint/2010/main" val="542278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303845" y="29953"/>
            <a:ext cx="10515600" cy="667753"/>
          </a:xfrm>
        </p:spPr>
        <p:txBody>
          <a:bodyPr>
            <a:normAutofit fontScale="90000"/>
          </a:bodyPr>
          <a:lstStyle/>
          <a:p>
            <a:r>
              <a:rPr lang="en-US" dirty="0"/>
              <a:t>Understanding / Scope of Common Terms </a:t>
            </a:r>
          </a:p>
        </p:txBody>
      </p:sp>
      <p:graphicFrame>
        <p:nvGraphicFramePr>
          <p:cNvPr id="4" name="Table 4">
            <a:extLst>
              <a:ext uri="{FF2B5EF4-FFF2-40B4-BE49-F238E27FC236}">
                <a16:creationId xmlns:a16="http://schemas.microsoft.com/office/drawing/2014/main" id="{040EBD9E-81DC-4929-BC26-13F5FA322CA3}"/>
              </a:ext>
            </a:extLst>
          </p:cNvPr>
          <p:cNvGraphicFramePr>
            <a:graphicFrameLocks noGrp="1"/>
          </p:cNvGraphicFramePr>
          <p:nvPr>
            <p:extLst>
              <p:ext uri="{D42A27DB-BD31-4B8C-83A1-F6EECF244321}">
                <p14:modId xmlns:p14="http://schemas.microsoft.com/office/powerpoint/2010/main" val="603769830"/>
              </p:ext>
            </p:extLst>
          </p:nvPr>
        </p:nvGraphicFramePr>
        <p:xfrm>
          <a:off x="358758" y="631371"/>
          <a:ext cx="11610855" cy="5968732"/>
        </p:xfrm>
        <a:graphic>
          <a:graphicData uri="http://schemas.openxmlformats.org/drawingml/2006/table">
            <a:tbl>
              <a:tblPr firstRow="1" bandRow="1">
                <a:tableStyleId>{5C22544A-7EE6-4342-B048-85BDC9FD1C3A}</a:tableStyleId>
              </a:tblPr>
              <a:tblGrid>
                <a:gridCol w="1656183">
                  <a:extLst>
                    <a:ext uri="{9D8B030D-6E8A-4147-A177-3AD203B41FA5}">
                      <a16:colId xmlns:a16="http://schemas.microsoft.com/office/drawing/2014/main" val="3996182715"/>
                    </a:ext>
                  </a:extLst>
                </a:gridCol>
                <a:gridCol w="9954672">
                  <a:extLst>
                    <a:ext uri="{9D8B030D-6E8A-4147-A177-3AD203B41FA5}">
                      <a16:colId xmlns:a16="http://schemas.microsoft.com/office/drawing/2014/main" val="619752596"/>
                    </a:ext>
                  </a:extLst>
                </a:gridCol>
              </a:tblGrid>
              <a:tr h="273843">
                <a:tc>
                  <a:txBody>
                    <a:bodyPr/>
                    <a:lstStyle/>
                    <a:p>
                      <a:r>
                        <a:rPr lang="en-US" sz="1200"/>
                        <a:t>Area</a:t>
                      </a:r>
                    </a:p>
                  </a:txBody>
                  <a:tcPr/>
                </a:tc>
                <a:tc>
                  <a:txBody>
                    <a:bodyPr/>
                    <a:lstStyle/>
                    <a:p>
                      <a:r>
                        <a:rPr lang="en-US" sz="1200"/>
                        <a:t>Description</a:t>
                      </a:r>
                    </a:p>
                  </a:txBody>
                  <a:tcPr/>
                </a:tc>
                <a:extLst>
                  <a:ext uri="{0D108BD9-81ED-4DB2-BD59-A6C34878D82A}">
                    <a16:rowId xmlns:a16="http://schemas.microsoft.com/office/drawing/2014/main" val="3651941352"/>
                  </a:ext>
                </a:extLst>
              </a:tr>
              <a:tr h="442413">
                <a:tc>
                  <a:txBody>
                    <a:bodyPr/>
                    <a:lstStyle/>
                    <a:p>
                      <a:r>
                        <a:rPr lang="en-US" sz="1100"/>
                        <a:t>Approval Stages (Manual/Automated)</a:t>
                      </a:r>
                    </a:p>
                  </a:txBody>
                  <a:tcPr/>
                </a:tc>
                <a:tc>
                  <a:txBody>
                    <a:bodyPr/>
                    <a:lstStyle/>
                    <a:p>
                      <a:r>
                        <a:rPr lang="en-US" sz="1100" dirty="0"/>
                        <a:t>Points in the integration and deployment processes that require an approval before the process can proceed.  The approval can be either automatic by passing some preset criteria or set of tests (e.g. static code analysis), or manual where one or more people must sign off (e.g. user acceptance testing).</a:t>
                      </a:r>
                    </a:p>
                  </a:txBody>
                  <a:tcPr/>
                </a:tc>
                <a:extLst>
                  <a:ext uri="{0D108BD9-81ED-4DB2-BD59-A6C34878D82A}">
                    <a16:rowId xmlns:a16="http://schemas.microsoft.com/office/drawing/2014/main" val="416728956"/>
                  </a:ext>
                </a:extLst>
              </a:tr>
              <a:tr h="435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Code vs Test Coverage</a:t>
                      </a:r>
                    </a:p>
                  </a:txBody>
                  <a:tcPr/>
                </a:tc>
                <a:tc>
                  <a:txBody>
                    <a:bodyPr/>
                    <a:lstStyle/>
                    <a:p>
                      <a:r>
                        <a:rPr lang="en-US" sz="1100"/>
                        <a:t>Code coverage is a measure of code that is executed throughout testing, while test coverage is a measure of how much of the feature being tested is covered by tests. Different parts of the system may have different levels as agreed by Project, IT and Quality leadership.</a:t>
                      </a:r>
                    </a:p>
                  </a:txBody>
                  <a:tcPr/>
                </a:tc>
                <a:extLst>
                  <a:ext uri="{0D108BD9-81ED-4DB2-BD59-A6C34878D82A}">
                    <a16:rowId xmlns:a16="http://schemas.microsoft.com/office/drawing/2014/main" val="144660728"/>
                  </a:ext>
                </a:extLst>
              </a:tr>
              <a:tr h="647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Continuous Integration / Continuous Deployment (CD/CD)</a:t>
                      </a:r>
                    </a:p>
                  </a:txBody>
                  <a:tcPr/>
                </a:tc>
                <a:tc>
                  <a:txBody>
                    <a:bodyPr/>
                    <a:lstStyle/>
                    <a:p>
                      <a:r>
                        <a:rPr lang="en-US" sz="1100"/>
                        <a:t>Continuous Integration (CI) is the process of integrating code into a mainline code base. This allows for developers to work on sections of the system independently and them merge them when ready. </a:t>
                      </a:r>
                    </a:p>
                    <a:p>
                      <a:r>
                        <a:rPr lang="en-US" sz="1100"/>
                        <a:t>Continuous Deployment (CD) is more complicated. CD is about the processes that happens after code is integrated for changes to be delivered to users. Those processes involving testing, staging and deploying code.  </a:t>
                      </a:r>
                      <a:r>
                        <a:rPr lang="en-US" sz="1100" i="1"/>
                        <a:t>(You need to have CI before you can have CD for it to be effective)</a:t>
                      </a:r>
                    </a:p>
                  </a:txBody>
                  <a:tcPr/>
                </a:tc>
                <a:extLst>
                  <a:ext uri="{0D108BD9-81ED-4DB2-BD59-A6C34878D82A}">
                    <a16:rowId xmlns:a16="http://schemas.microsoft.com/office/drawing/2014/main" val="3880375831"/>
                  </a:ext>
                </a:extLst>
              </a:tr>
              <a:tr h="619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Minimum Acceptable Testing (MAT) for Minimal Viable Products</a:t>
                      </a:r>
                    </a:p>
                  </a:txBody>
                  <a:tcPr/>
                </a:tc>
                <a:tc>
                  <a:txBody>
                    <a:bodyPr/>
                    <a:lstStyle/>
                    <a:p>
                      <a:r>
                        <a:rPr lang="en-US" sz="1100"/>
                        <a:t>Defines the minimum level of testing to ensure both function and non-functional requirements have been met to an acceptable level for the product to be released into production. Different parts of the system may have different levels of acceptable testing as agreed by Project, IT and Quality leadership.  This is similar in concept to the “minimum viable product” philosophy.</a:t>
                      </a:r>
                    </a:p>
                  </a:txBody>
                  <a:tcPr/>
                </a:tc>
                <a:extLst>
                  <a:ext uri="{0D108BD9-81ED-4DB2-BD59-A6C34878D82A}">
                    <a16:rowId xmlns:a16="http://schemas.microsoft.com/office/drawing/2014/main" val="2811791643"/>
                  </a:ext>
                </a:extLst>
              </a:tr>
              <a:tr h="442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Quality Assurance</a:t>
                      </a:r>
                    </a:p>
                  </a:txBody>
                  <a:tcPr/>
                </a:tc>
                <a:tc>
                  <a:txBody>
                    <a:bodyPr/>
                    <a:lstStyle/>
                    <a:p>
                      <a:r>
                        <a:rPr lang="en-US" sz="1100"/>
                        <a:t>Defect Prevention – Proactive - Planned set of activities necessary to provide adequate confidence that product/service will conform to requirements &amp; meet user needs and prevent bugs or defects. This is done without executing code in the development cycles.</a:t>
                      </a:r>
                    </a:p>
                  </a:txBody>
                  <a:tcPr/>
                </a:tc>
                <a:extLst>
                  <a:ext uri="{0D108BD9-81ED-4DB2-BD59-A6C34878D82A}">
                    <a16:rowId xmlns:a16="http://schemas.microsoft.com/office/drawing/2014/main" val="1110155601"/>
                  </a:ext>
                </a:extLst>
              </a:tr>
              <a:tr h="26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Quality Control</a:t>
                      </a:r>
                    </a:p>
                  </a:txBody>
                  <a:tcPr/>
                </a:tc>
                <a:tc>
                  <a:txBody>
                    <a:bodyPr/>
                    <a:lstStyle/>
                    <a:p>
                      <a:r>
                        <a:rPr lang="en-US" sz="1100"/>
                        <a:t>Find &amp; Correct Defects – Reactive - detective quality method focused on identifying defects.  This is always done through executing code during testing cycles.</a:t>
                      </a:r>
                    </a:p>
                  </a:txBody>
                  <a:tcPr/>
                </a:tc>
                <a:extLst>
                  <a:ext uri="{0D108BD9-81ED-4DB2-BD59-A6C34878D82A}">
                    <a16:rowId xmlns:a16="http://schemas.microsoft.com/office/drawing/2014/main" val="2628505860"/>
                  </a:ext>
                </a:extLst>
              </a:tr>
              <a:tr h="442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Functional Requirements Testing</a:t>
                      </a:r>
                    </a:p>
                  </a:txBody>
                  <a:tcPr/>
                </a:tc>
                <a:tc>
                  <a:txBody>
                    <a:bodyPr/>
                    <a:lstStyle/>
                    <a:p>
                      <a:r>
                        <a:rPr lang="en-US" sz="1100"/>
                        <a:t>Testing of non-functional aspects (performance, usability, reliability, scalability, etc.). It is designed to test the readiness of a system to the agreed service level requirements. (An excellent example of non-functional test would be to check how many people can simultaneously login into a software.) It is quantitative measurements not subjective or qualitative.  </a:t>
                      </a:r>
                    </a:p>
                  </a:txBody>
                  <a:tcPr/>
                </a:tc>
                <a:extLst>
                  <a:ext uri="{0D108BD9-81ED-4DB2-BD59-A6C34878D82A}">
                    <a16:rowId xmlns:a16="http://schemas.microsoft.com/office/drawing/2014/main" val="2917812935"/>
                  </a:ext>
                </a:extLst>
              </a:tr>
              <a:tr h="442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Non-Functional Requirements Testing</a:t>
                      </a:r>
                    </a:p>
                  </a:txBody>
                  <a:tcPr/>
                </a:tc>
                <a:tc>
                  <a:txBody>
                    <a:bodyPr/>
                    <a:lstStyle/>
                    <a:p>
                      <a:pPr lvl="0">
                        <a:buNone/>
                      </a:pPr>
                      <a:r>
                        <a:rPr lang="en-US" sz="1100"/>
                        <a:t>Testing of function aspects (user Interface, APIs/services, database, security, etc.) meets the business needs/requirements of the features being delivered. Testing functionality, usability, accessibility and error conditions. This includes User Acceptance Testing (UAT)</a:t>
                      </a:r>
                    </a:p>
                  </a:txBody>
                  <a:tcPr/>
                </a:tc>
                <a:extLst>
                  <a:ext uri="{0D108BD9-81ED-4DB2-BD59-A6C34878D82A}">
                    <a16:rowId xmlns:a16="http://schemas.microsoft.com/office/drawing/2014/main" val="1085329161"/>
                  </a:ext>
                </a:extLst>
              </a:tr>
              <a:tr h="442413">
                <a:tc>
                  <a:txBody>
                    <a:bodyPr/>
                    <a:lstStyle/>
                    <a:p>
                      <a:pPr marL="0" marR="0" lvl="0" indent="0" algn="l" rtl="0">
                        <a:lnSpc>
                          <a:spcPct val="100000"/>
                        </a:lnSpc>
                        <a:spcBef>
                          <a:spcPts val="0"/>
                        </a:spcBef>
                        <a:spcAft>
                          <a:spcPts val="0"/>
                        </a:spcAft>
                        <a:buClrTx/>
                        <a:buSzTx/>
                        <a:buFontTx/>
                        <a:buNone/>
                      </a:pPr>
                      <a:r>
                        <a:rPr lang="en-US" sz="1100"/>
                        <a:t>White Box Testing</a:t>
                      </a:r>
                      <a:endParaRPr lang="en-US"/>
                    </a:p>
                  </a:txBody>
                  <a:tcPr/>
                </a:tc>
                <a:tc>
                  <a:txBody>
                    <a:bodyPr/>
                    <a:lstStyle/>
                    <a:p>
                      <a:pPr marL="0" lvl="1" indent="0">
                        <a:buNone/>
                      </a:pPr>
                      <a:r>
                        <a:rPr lang="en-US" sz="1100"/>
                        <a:t>White Box Testing examines internal structures and operations of the item being tested.  This can both being done statically (e.g. the software code is not executed) or running the code to uncover bugs and defects as operations are executed. There may also be variable injection to induce changes in code behavior or internally logging to show how that code works. The conditions of the test should be explicitly defined as appropriate to provide adequate confidence that item being tested will conform to agreed requirements. Examples are Unit Tests, Static Code Analysis, Integration Tests, Regression Tests, Load/Stress Tests, etc.</a:t>
                      </a:r>
                      <a:endParaRPr lang="en-US"/>
                    </a:p>
                  </a:txBody>
                  <a:tcPr/>
                </a:tc>
                <a:extLst>
                  <a:ext uri="{0D108BD9-81ED-4DB2-BD59-A6C34878D82A}">
                    <a16:rowId xmlns:a16="http://schemas.microsoft.com/office/drawing/2014/main" val="1583155200"/>
                  </a:ext>
                </a:extLst>
              </a:tr>
              <a:tr h="442413">
                <a:tc>
                  <a:txBody>
                    <a:bodyPr/>
                    <a:lstStyle/>
                    <a:p>
                      <a:pPr lvl="0">
                        <a:buNone/>
                      </a:pPr>
                      <a:r>
                        <a:rPr lang="en-US" sz="1100"/>
                        <a:t>Black Box Testing</a:t>
                      </a:r>
                      <a:endParaRPr lang="en-US"/>
                    </a:p>
                  </a:txBody>
                  <a:tcPr/>
                </a:tc>
                <a:tc>
                  <a:txBody>
                    <a:bodyPr/>
                    <a:lstStyle/>
                    <a:p>
                      <a:pPr lvl="0">
                        <a:buNone/>
                      </a:pPr>
                      <a:r>
                        <a:rPr lang="en-US" sz="1100" dirty="0"/>
                        <a:t>Black Box Testing does not care about how the item being tested internally works or is coded. It only care about what results are obtained given a set of inputs and initial states. For a given set of inputs (variables and environmental states) you expect to see a resulting set of output (results and environmental states).  The environmental can include everything that could alter the outcome from data/time, to where the test is being run and on what platforms, latency injection, etc.  The conditions should be explicitly defined as appropriate to provide adequate confidence that item being tested will conform to agreed requirements.  This is also used in process mapping using the SIPOC (supplier, input, process, output, customer).  Examples are Unit Tests, User Acceptance Tests, Synthetic Tests, Load/Stress Tests</a:t>
                      </a:r>
                      <a:endParaRPr lang="en-US" dirty="0"/>
                    </a:p>
                  </a:txBody>
                  <a:tcPr/>
                </a:tc>
                <a:extLst>
                  <a:ext uri="{0D108BD9-81ED-4DB2-BD59-A6C34878D82A}">
                    <a16:rowId xmlns:a16="http://schemas.microsoft.com/office/drawing/2014/main" val="1076345199"/>
                  </a:ext>
                </a:extLst>
              </a:tr>
            </a:tbl>
          </a:graphicData>
        </a:graphic>
      </p:graphicFrame>
    </p:spTree>
    <p:extLst>
      <p:ext uri="{BB962C8B-B14F-4D97-AF65-F5344CB8AC3E}">
        <p14:creationId xmlns:p14="http://schemas.microsoft.com/office/powerpoint/2010/main" val="125552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5D8886A-6654-4BCD-99DF-1C900F5B1F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88863" y="178932"/>
            <a:ext cx="5103137" cy="41495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09B8E21-134F-47E1-B961-6BF04D526D1D}"/>
              </a:ext>
            </a:extLst>
          </p:cNvPr>
          <p:cNvSpPr>
            <a:spLocks noGrp="1"/>
          </p:cNvSpPr>
          <p:nvPr>
            <p:ph type="title"/>
          </p:nvPr>
        </p:nvSpPr>
        <p:spPr>
          <a:xfrm>
            <a:off x="438150" y="237549"/>
            <a:ext cx="4804611" cy="982412"/>
          </a:xfrm>
        </p:spPr>
        <p:txBody>
          <a:bodyPr>
            <a:normAutofit/>
          </a:bodyPr>
          <a:lstStyle/>
          <a:p>
            <a:r>
              <a:rPr lang="en-US"/>
              <a:t>Principles</a:t>
            </a:r>
          </a:p>
        </p:txBody>
      </p:sp>
      <p:sp>
        <p:nvSpPr>
          <p:cNvPr id="5" name="Content Placeholder 2">
            <a:extLst>
              <a:ext uri="{FF2B5EF4-FFF2-40B4-BE49-F238E27FC236}">
                <a16:creationId xmlns:a16="http://schemas.microsoft.com/office/drawing/2014/main" id="{CAA56126-D732-4956-8275-EA257B8B21C6}"/>
              </a:ext>
            </a:extLst>
          </p:cNvPr>
          <p:cNvSpPr txBox="1">
            <a:spLocks/>
          </p:cNvSpPr>
          <p:nvPr/>
        </p:nvSpPr>
        <p:spPr>
          <a:xfrm>
            <a:off x="438150" y="1219961"/>
            <a:ext cx="6388163" cy="540049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Automated, as much as possible</a:t>
            </a:r>
          </a:p>
          <a:p>
            <a:r>
              <a:rPr lang="en-US" dirty="0"/>
              <a:t>End user involvement</a:t>
            </a:r>
          </a:p>
          <a:p>
            <a:r>
              <a:rPr lang="en-US" dirty="0"/>
              <a:t>Inclusive / team involvement</a:t>
            </a:r>
          </a:p>
          <a:p>
            <a:r>
              <a:rPr lang="en-US" dirty="0"/>
              <a:t>Pragmatic / appropriate Agile -Minimum Acceptable Testing (MAT) for Minimal Viable Products (MVP)</a:t>
            </a:r>
          </a:p>
          <a:p>
            <a:r>
              <a:rPr lang="en-US" dirty="0"/>
              <a:t>“Layered Defense” testing</a:t>
            </a:r>
          </a:p>
          <a:p>
            <a:r>
              <a:rPr lang="en-US" dirty="0"/>
              <a:t>Separations of concerns / tests</a:t>
            </a:r>
          </a:p>
          <a:p>
            <a:r>
              <a:rPr lang="en-US" dirty="0"/>
              <a:t>Reuse and building test packages</a:t>
            </a:r>
          </a:p>
          <a:p>
            <a:r>
              <a:rPr lang="en-US" dirty="0"/>
              <a:t>Continuous improvement</a:t>
            </a:r>
          </a:p>
          <a:p>
            <a:r>
              <a:rPr lang="en-US" dirty="0"/>
              <a:t>Continuous increase</a:t>
            </a:r>
          </a:p>
          <a:p>
            <a:endParaRPr lang="en-US" dirty="0"/>
          </a:p>
          <a:p>
            <a:pPr marL="0" indent="0">
              <a:buNone/>
            </a:pPr>
            <a:r>
              <a:rPr lang="en-US" dirty="0"/>
              <a:t>Crawl, Walk, Run Journey / KISS</a:t>
            </a:r>
          </a:p>
          <a:p>
            <a:endParaRPr lang="en-US" dirty="0"/>
          </a:p>
          <a:p>
            <a:endParaRPr lang="en-US" dirty="0"/>
          </a:p>
          <a:p>
            <a:endParaRPr lang="en-US" dirty="0"/>
          </a:p>
        </p:txBody>
      </p:sp>
      <p:pic>
        <p:nvPicPr>
          <p:cNvPr id="2" name="Picture 1">
            <a:extLst>
              <a:ext uri="{FF2B5EF4-FFF2-40B4-BE49-F238E27FC236}">
                <a16:creationId xmlns:a16="http://schemas.microsoft.com/office/drawing/2014/main" id="{6B3A81F6-4DA9-4D25-9122-C3C05D714B3C}"/>
              </a:ext>
            </a:extLst>
          </p:cNvPr>
          <p:cNvPicPr>
            <a:picLocks noChangeAspect="1"/>
          </p:cNvPicPr>
          <p:nvPr/>
        </p:nvPicPr>
        <p:blipFill>
          <a:blip r:embed="rId3"/>
          <a:stretch>
            <a:fillRect/>
          </a:stretch>
        </p:blipFill>
        <p:spPr>
          <a:xfrm>
            <a:off x="7466091" y="4328467"/>
            <a:ext cx="4725909" cy="2529533"/>
          </a:xfrm>
          <a:prstGeom prst="rect">
            <a:avLst/>
          </a:prstGeom>
        </p:spPr>
      </p:pic>
    </p:spTree>
    <p:extLst>
      <p:ext uri="{BB962C8B-B14F-4D97-AF65-F5344CB8AC3E}">
        <p14:creationId xmlns:p14="http://schemas.microsoft.com/office/powerpoint/2010/main" val="398541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423A-7760-4073-AA63-8770BBE3B385}"/>
              </a:ext>
            </a:extLst>
          </p:cNvPr>
          <p:cNvSpPr>
            <a:spLocks noGrp="1"/>
          </p:cNvSpPr>
          <p:nvPr>
            <p:ph type="title"/>
          </p:nvPr>
        </p:nvSpPr>
        <p:spPr>
          <a:xfrm>
            <a:off x="396882" y="278040"/>
            <a:ext cx="11557430" cy="687638"/>
          </a:xfrm>
        </p:spPr>
        <p:txBody>
          <a:bodyPr>
            <a:normAutofit fontScale="90000"/>
          </a:bodyPr>
          <a:lstStyle/>
          <a:p>
            <a:r>
              <a:rPr lang="en-US" dirty="0"/>
              <a:t>Example RACI for principal roles</a:t>
            </a:r>
          </a:p>
        </p:txBody>
      </p:sp>
      <p:sp>
        <p:nvSpPr>
          <p:cNvPr id="6" name="TextBox 5">
            <a:extLst>
              <a:ext uri="{FF2B5EF4-FFF2-40B4-BE49-F238E27FC236}">
                <a16:creationId xmlns:a16="http://schemas.microsoft.com/office/drawing/2014/main" id="{74BABACD-A9F7-458D-9AFA-2F7FAD177D18}"/>
              </a:ext>
            </a:extLst>
          </p:cNvPr>
          <p:cNvSpPr txBox="1"/>
          <p:nvPr/>
        </p:nvSpPr>
        <p:spPr>
          <a:xfrm>
            <a:off x="396882" y="5397476"/>
            <a:ext cx="11375230" cy="253916"/>
          </a:xfrm>
          <a:prstGeom prst="rect">
            <a:avLst/>
          </a:prstGeom>
          <a:noFill/>
        </p:spPr>
        <p:txBody>
          <a:bodyPr wrap="none" rtlCol="0">
            <a:spAutoFit/>
          </a:bodyPr>
          <a:lstStyle/>
          <a:p>
            <a:r>
              <a:rPr lang="en-US" sz="1050" i="1" dirty="0">
                <a:solidFill>
                  <a:srgbClr val="FF0000"/>
                </a:solidFill>
              </a:rPr>
              <a:t>Not all project roles are listed (rows in first table), do we want to discuss and include responsibilities for CI/CD and quality explicitly, especially as responsibility varies depending on the testing being done?</a:t>
            </a:r>
          </a:p>
        </p:txBody>
      </p:sp>
      <p:pic>
        <p:nvPicPr>
          <p:cNvPr id="7" name="Picture 6">
            <a:extLst>
              <a:ext uri="{FF2B5EF4-FFF2-40B4-BE49-F238E27FC236}">
                <a16:creationId xmlns:a16="http://schemas.microsoft.com/office/drawing/2014/main" id="{9E82FC15-2BD8-14A0-DCAC-D8ABAC9F4FE9}"/>
              </a:ext>
            </a:extLst>
          </p:cNvPr>
          <p:cNvPicPr>
            <a:picLocks noChangeAspect="1"/>
          </p:cNvPicPr>
          <p:nvPr/>
        </p:nvPicPr>
        <p:blipFill>
          <a:blip r:embed="rId2"/>
          <a:stretch>
            <a:fillRect/>
          </a:stretch>
        </p:blipFill>
        <p:spPr>
          <a:xfrm>
            <a:off x="113515" y="965678"/>
            <a:ext cx="11241069" cy="4048690"/>
          </a:xfrm>
          <a:prstGeom prst="rect">
            <a:avLst/>
          </a:prstGeom>
        </p:spPr>
      </p:pic>
    </p:spTree>
    <p:extLst>
      <p:ext uri="{BB962C8B-B14F-4D97-AF65-F5344CB8AC3E}">
        <p14:creationId xmlns:p14="http://schemas.microsoft.com/office/powerpoint/2010/main" val="192918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2445-8354-4ABD-B0E1-E83A621A1AF4}"/>
              </a:ext>
            </a:extLst>
          </p:cNvPr>
          <p:cNvSpPr>
            <a:spLocks noGrp="1"/>
          </p:cNvSpPr>
          <p:nvPr>
            <p:ph type="title"/>
          </p:nvPr>
        </p:nvSpPr>
        <p:spPr>
          <a:xfrm>
            <a:off x="308372" y="85328"/>
            <a:ext cx="10515600" cy="581423"/>
          </a:xfrm>
        </p:spPr>
        <p:txBody>
          <a:bodyPr>
            <a:normAutofit fontScale="90000"/>
          </a:bodyPr>
          <a:lstStyle/>
          <a:p>
            <a:r>
              <a:rPr lang="en-US" dirty="0"/>
              <a:t>Target (Future Ideal) Quality Test Plan</a:t>
            </a:r>
          </a:p>
        </p:txBody>
      </p:sp>
      <p:pic>
        <p:nvPicPr>
          <p:cNvPr id="4" name="Picture 3">
            <a:extLst>
              <a:ext uri="{FF2B5EF4-FFF2-40B4-BE49-F238E27FC236}">
                <a16:creationId xmlns:a16="http://schemas.microsoft.com/office/drawing/2014/main" id="{4453DC8A-8DFE-387B-C2E4-285942120095}"/>
              </a:ext>
            </a:extLst>
          </p:cNvPr>
          <p:cNvPicPr>
            <a:picLocks noChangeAspect="1"/>
          </p:cNvPicPr>
          <p:nvPr/>
        </p:nvPicPr>
        <p:blipFill>
          <a:blip r:embed="rId2"/>
          <a:stretch>
            <a:fillRect/>
          </a:stretch>
        </p:blipFill>
        <p:spPr>
          <a:xfrm>
            <a:off x="93562" y="752475"/>
            <a:ext cx="11897942" cy="5087073"/>
          </a:xfrm>
          <a:prstGeom prst="rect">
            <a:avLst/>
          </a:prstGeom>
        </p:spPr>
      </p:pic>
    </p:spTree>
    <p:extLst>
      <p:ext uri="{BB962C8B-B14F-4D97-AF65-F5344CB8AC3E}">
        <p14:creationId xmlns:p14="http://schemas.microsoft.com/office/powerpoint/2010/main" val="314372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33">
            <a:extLst>
              <a:ext uri="{FF2B5EF4-FFF2-40B4-BE49-F238E27FC236}">
                <a16:creationId xmlns:a16="http://schemas.microsoft.com/office/drawing/2014/main" id="{9D59A798-5D7B-4755-A19B-F3E3CDABC9E3}"/>
              </a:ext>
            </a:extLst>
          </p:cNvPr>
          <p:cNvGraphicFramePr>
            <a:graphicFrameLocks noGrp="1"/>
          </p:cNvGraphicFramePr>
          <p:nvPr>
            <p:extLst>
              <p:ext uri="{D42A27DB-BD31-4B8C-83A1-F6EECF244321}">
                <p14:modId xmlns:p14="http://schemas.microsoft.com/office/powerpoint/2010/main" val="2880392028"/>
              </p:ext>
            </p:extLst>
          </p:nvPr>
        </p:nvGraphicFramePr>
        <p:xfrm>
          <a:off x="196517" y="1412674"/>
          <a:ext cx="11784765" cy="4079240"/>
        </p:xfrm>
        <a:graphic>
          <a:graphicData uri="http://schemas.openxmlformats.org/drawingml/2006/table">
            <a:tbl>
              <a:tblPr firstRow="1" bandRow="1">
                <a:tableStyleId>{5940675A-B579-460E-94D1-54222C63F5DA}</a:tableStyleId>
              </a:tblPr>
              <a:tblGrid>
                <a:gridCol w="378944">
                  <a:extLst>
                    <a:ext uri="{9D8B030D-6E8A-4147-A177-3AD203B41FA5}">
                      <a16:colId xmlns:a16="http://schemas.microsoft.com/office/drawing/2014/main" val="3626496211"/>
                    </a:ext>
                  </a:extLst>
                </a:gridCol>
                <a:gridCol w="628499">
                  <a:extLst>
                    <a:ext uri="{9D8B030D-6E8A-4147-A177-3AD203B41FA5}">
                      <a16:colId xmlns:a16="http://schemas.microsoft.com/office/drawing/2014/main" val="1723560589"/>
                    </a:ext>
                  </a:extLst>
                </a:gridCol>
                <a:gridCol w="4869381">
                  <a:extLst>
                    <a:ext uri="{9D8B030D-6E8A-4147-A177-3AD203B41FA5}">
                      <a16:colId xmlns:a16="http://schemas.microsoft.com/office/drawing/2014/main" val="3409325966"/>
                    </a:ext>
                  </a:extLst>
                </a:gridCol>
                <a:gridCol w="308782">
                  <a:extLst>
                    <a:ext uri="{9D8B030D-6E8A-4147-A177-3AD203B41FA5}">
                      <a16:colId xmlns:a16="http://schemas.microsoft.com/office/drawing/2014/main" val="3741616490"/>
                    </a:ext>
                  </a:extLst>
                </a:gridCol>
                <a:gridCol w="308782">
                  <a:extLst>
                    <a:ext uri="{9D8B030D-6E8A-4147-A177-3AD203B41FA5}">
                      <a16:colId xmlns:a16="http://schemas.microsoft.com/office/drawing/2014/main" val="669701085"/>
                    </a:ext>
                  </a:extLst>
                </a:gridCol>
                <a:gridCol w="315963">
                  <a:extLst>
                    <a:ext uri="{9D8B030D-6E8A-4147-A177-3AD203B41FA5}">
                      <a16:colId xmlns:a16="http://schemas.microsoft.com/office/drawing/2014/main" val="2903249341"/>
                    </a:ext>
                  </a:extLst>
                </a:gridCol>
                <a:gridCol w="4974414">
                  <a:extLst>
                    <a:ext uri="{9D8B030D-6E8A-4147-A177-3AD203B41FA5}">
                      <a16:colId xmlns:a16="http://schemas.microsoft.com/office/drawing/2014/main" val="3248098689"/>
                    </a:ext>
                  </a:extLst>
                </a:gridCol>
              </a:tblGrid>
              <a:tr h="370840">
                <a:tc>
                  <a:txBody>
                    <a:bodyPr/>
                    <a:lstStyle/>
                    <a:p>
                      <a:endParaRPr lang="en-US" sz="1400" dirty="0"/>
                    </a:p>
                  </a:txBody>
                  <a:tcPr/>
                </a:tc>
                <a:tc>
                  <a:txBody>
                    <a:bodyPr/>
                    <a:lstStyle/>
                    <a:p>
                      <a:r>
                        <a:rPr lang="en-US" sz="1400" dirty="0"/>
                        <a:t>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Test Name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S</a:t>
                      </a:r>
                    </a:p>
                  </a:txBody>
                  <a:tcPr/>
                </a:tc>
                <a:tc>
                  <a:txBody>
                    <a:bodyPr/>
                    <a:lstStyle/>
                    <a:p>
                      <a:r>
                        <a:rPr lang="en-US" sz="1400" kern="1200">
                          <a:solidFill>
                            <a:schemeClr val="tx1"/>
                          </a:solidFill>
                          <a:latin typeface="+mn-lt"/>
                          <a:ea typeface="+mn-ea"/>
                          <a:cs typeface="+mn-cs"/>
                        </a:rPr>
                        <a:t>Current and Desired Coverage</a:t>
                      </a:r>
                    </a:p>
                  </a:txBody>
                  <a:tcPr/>
                </a:tc>
                <a:extLst>
                  <a:ext uri="{0D108BD9-81ED-4DB2-BD59-A6C34878D82A}">
                    <a16:rowId xmlns:a16="http://schemas.microsoft.com/office/drawing/2014/main" val="706794511"/>
                  </a:ext>
                </a:extLst>
              </a:tr>
              <a:tr h="370840">
                <a:tc>
                  <a:txBody>
                    <a:bodyPr/>
                    <a:lstStyle/>
                    <a:p>
                      <a:r>
                        <a:rPr lang="en-US" sz="1400"/>
                        <a:t>1</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Unit (Application Code) Test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a:p>
                  </a:txBody>
                  <a:tcPr/>
                </a:tc>
                <a:extLst>
                  <a:ext uri="{0D108BD9-81ED-4DB2-BD59-A6C34878D82A}">
                    <a16:rowId xmlns:a16="http://schemas.microsoft.com/office/drawing/2014/main" val="3467783307"/>
                  </a:ext>
                </a:extLst>
              </a:tr>
              <a:tr h="370840">
                <a:tc>
                  <a:txBody>
                    <a:bodyPr/>
                    <a:lstStyle/>
                    <a:p>
                      <a:r>
                        <a:rPr lang="en-US" sz="1400"/>
                        <a:t>2</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Static Code Analysis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a:p>
                  </a:txBody>
                  <a:tcPr/>
                </a:tc>
                <a:extLst>
                  <a:ext uri="{0D108BD9-81ED-4DB2-BD59-A6C34878D82A}">
                    <a16:rowId xmlns:a16="http://schemas.microsoft.com/office/drawing/2014/main" val="1920755455"/>
                  </a:ext>
                </a:extLst>
              </a:tr>
              <a:tr h="370840">
                <a:tc>
                  <a:txBody>
                    <a:bodyPr/>
                    <a:lstStyle/>
                    <a:p>
                      <a:r>
                        <a:rPr lang="en-US" sz="1400"/>
                        <a:t>3</a:t>
                      </a:r>
                    </a:p>
                  </a:txBody>
                  <a:tcPr/>
                </a:tc>
                <a:tc>
                  <a:txBody>
                    <a:bodyPr/>
                    <a:lstStyle/>
                    <a:p>
                      <a:r>
                        <a:rPr lang="en-US" sz="1400"/>
                        <a:t>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Domain Tests (API/Service, Security, Database, etc.)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endParaRPr lang="en-US"/>
                    </a:p>
                  </a:txBody>
                  <a:tcPr/>
                </a:tc>
                <a:extLst>
                  <a:ext uri="{0D108BD9-81ED-4DB2-BD59-A6C34878D82A}">
                    <a16:rowId xmlns:a16="http://schemas.microsoft.com/office/drawing/2014/main" val="2281263209"/>
                  </a:ext>
                </a:extLst>
              </a:tr>
              <a:tr h="370840">
                <a:tc>
                  <a:txBody>
                    <a:bodyPr/>
                    <a:lstStyle/>
                    <a:p>
                      <a:r>
                        <a:rPr lang="en-US" sz="1400"/>
                        <a:t>4</a:t>
                      </a:r>
                    </a:p>
                  </a:txBody>
                  <a:tcPr/>
                </a:tc>
                <a:tc>
                  <a:txBody>
                    <a:bodyPr/>
                    <a:lstStyle/>
                    <a:p>
                      <a:r>
                        <a:rPr lang="en-US" sz="1400"/>
                        <a:t>CI/CD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Integration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a:t>
                      </a:r>
                    </a:p>
                  </a:txBody>
                  <a:tcPr/>
                </a:tc>
                <a:tc>
                  <a:txBody>
                    <a:bodyPr/>
                    <a:lstStyle/>
                    <a:p>
                      <a:endParaRPr lang="en-US"/>
                    </a:p>
                  </a:txBody>
                  <a:tcPr/>
                </a:tc>
                <a:extLst>
                  <a:ext uri="{0D108BD9-81ED-4DB2-BD59-A6C34878D82A}">
                    <a16:rowId xmlns:a16="http://schemas.microsoft.com/office/drawing/2014/main" val="2628239178"/>
                  </a:ext>
                </a:extLst>
              </a:tr>
              <a:tr h="370840">
                <a:tc>
                  <a:txBody>
                    <a:bodyPr/>
                    <a:lstStyle/>
                    <a:p>
                      <a:r>
                        <a:rPr lang="en-US" sz="1400"/>
                        <a:t>5</a:t>
                      </a:r>
                    </a:p>
                  </a:txBody>
                  <a:tcPr/>
                </a:tc>
                <a:tc>
                  <a:txBody>
                    <a:bodyPr/>
                    <a:lstStyle/>
                    <a:p>
                      <a:r>
                        <a:rPr lang="en-US" sz="1400"/>
                        <a:t>CI/CD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System/Regression Testing (Smoke Packs)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 </a:t>
                      </a:r>
                    </a:p>
                  </a:txBody>
                  <a:tcPr/>
                </a:tc>
                <a:tc>
                  <a:txBody>
                    <a:bodyPr/>
                    <a:lstStyle/>
                    <a:p>
                      <a:endParaRPr lang="en-US"/>
                    </a:p>
                  </a:txBody>
                  <a:tcPr/>
                </a:tc>
                <a:extLst>
                  <a:ext uri="{0D108BD9-81ED-4DB2-BD59-A6C34878D82A}">
                    <a16:rowId xmlns:a16="http://schemas.microsoft.com/office/drawing/2014/main" val="2512756597"/>
                  </a:ext>
                </a:extLst>
              </a:tr>
              <a:tr h="370840">
                <a:tc>
                  <a:txBody>
                    <a:bodyPr/>
                    <a:lstStyle/>
                    <a:p>
                      <a:r>
                        <a:rPr lang="en-US" sz="1400"/>
                        <a:t>6</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Stress/Load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 </a:t>
                      </a:r>
                    </a:p>
                  </a:txBody>
                  <a:tcPr/>
                </a:tc>
                <a:tc>
                  <a:txBody>
                    <a:bodyPr/>
                    <a:lstStyle/>
                    <a:p>
                      <a:endParaRPr lang="en-US"/>
                    </a:p>
                  </a:txBody>
                  <a:tcPr/>
                </a:tc>
                <a:extLst>
                  <a:ext uri="{0D108BD9-81ED-4DB2-BD59-A6C34878D82A}">
                    <a16:rowId xmlns:a16="http://schemas.microsoft.com/office/drawing/2014/main" val="2134058320"/>
                  </a:ext>
                </a:extLst>
              </a:tr>
              <a:tr h="370840">
                <a:tc>
                  <a:txBody>
                    <a:bodyPr/>
                    <a:lstStyle/>
                    <a:p>
                      <a:r>
                        <a:rPr lang="en-US" sz="1400"/>
                        <a:t>7</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User Acceptance Testing (Automated)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X </a:t>
                      </a:r>
                    </a:p>
                  </a:txBody>
                  <a:tcPr/>
                </a:tc>
                <a:tc>
                  <a:txBody>
                    <a:bodyPr/>
                    <a:lstStyle/>
                    <a:p>
                      <a:endParaRPr lang="en-US"/>
                    </a:p>
                  </a:txBody>
                  <a:tcPr/>
                </a:tc>
                <a:extLst>
                  <a:ext uri="{0D108BD9-81ED-4DB2-BD59-A6C34878D82A}">
                    <a16:rowId xmlns:a16="http://schemas.microsoft.com/office/drawing/2014/main" val="3848348490"/>
                  </a:ext>
                </a:extLst>
              </a:tr>
              <a:tr h="370840">
                <a:tc>
                  <a:txBody>
                    <a:bodyPr/>
                    <a:lstStyle/>
                    <a:p>
                      <a:r>
                        <a:rPr lang="en-US" sz="1400"/>
                        <a:t>8</a:t>
                      </a:r>
                    </a:p>
                  </a:txBody>
                  <a:tcPr/>
                </a:tc>
                <a:tc>
                  <a:txBody>
                    <a:bodyPr/>
                    <a:lstStyle/>
                    <a:p>
                      <a:r>
                        <a:rPr lang="en-US" sz="1400"/>
                        <a:t>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User Acceptance Testing (User/Manual)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 </a:t>
                      </a:r>
                    </a:p>
                  </a:txBody>
                  <a:tcPr/>
                </a:tc>
                <a:tc>
                  <a:txBody>
                    <a:bodyPr/>
                    <a:lstStyle/>
                    <a:p>
                      <a:endParaRPr lang="en-US"/>
                    </a:p>
                  </a:txBody>
                  <a:tcPr/>
                </a:tc>
                <a:extLst>
                  <a:ext uri="{0D108BD9-81ED-4DB2-BD59-A6C34878D82A}">
                    <a16:rowId xmlns:a16="http://schemas.microsoft.com/office/drawing/2014/main" val="3842556993"/>
                  </a:ext>
                </a:extLst>
              </a:tr>
              <a:tr h="370840">
                <a:tc>
                  <a:txBody>
                    <a:bodyPr/>
                    <a:lstStyle/>
                    <a:p>
                      <a:r>
                        <a:rPr lang="en-US" sz="1400"/>
                        <a:t>9</a:t>
                      </a:r>
                    </a:p>
                  </a:txBody>
                  <a:tcPr/>
                </a:tc>
                <a:tc>
                  <a:txBody>
                    <a:bodyPr/>
                    <a:lstStyle/>
                    <a:p>
                      <a:r>
                        <a:rPr lang="en-US" sz="1400"/>
                        <a:t>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Synthetic Testing/Application Performance Monitoring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 </a:t>
                      </a:r>
                    </a:p>
                  </a:txBody>
                  <a:tcPr/>
                </a:tc>
                <a:tc>
                  <a:txBody>
                    <a:bodyPr/>
                    <a:lstStyle/>
                    <a:p>
                      <a:endParaRPr lang="en-US"/>
                    </a:p>
                  </a:txBody>
                  <a:tcPr/>
                </a:tc>
                <a:extLst>
                  <a:ext uri="{0D108BD9-81ED-4DB2-BD59-A6C34878D82A}">
                    <a16:rowId xmlns:a16="http://schemas.microsoft.com/office/drawing/2014/main" val="4029716019"/>
                  </a:ext>
                </a:extLst>
              </a:tr>
              <a:tr h="370840">
                <a:tc>
                  <a:txBody>
                    <a:bodyPr/>
                    <a:lstStyle/>
                    <a:p>
                      <a:r>
                        <a:rPr lang="en-US" sz="1400"/>
                        <a:t>10</a:t>
                      </a:r>
                    </a:p>
                  </a:txBody>
                  <a:tcPr/>
                </a:tc>
                <a:tc>
                  <a:txBody>
                    <a:bodyPr/>
                    <a:lstStyle/>
                    <a:p>
                      <a:r>
                        <a:rPr lang="en-US" sz="1400"/>
                        <a:t>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Resilience (Exploration) Testing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X</a:t>
                      </a:r>
                    </a:p>
                  </a:txBody>
                  <a:tcPr/>
                </a:tc>
                <a:tc>
                  <a:txBody>
                    <a:bodyPr/>
                    <a:lstStyle/>
                    <a:p>
                      <a:endParaRPr lang="en-US" dirty="0"/>
                    </a:p>
                  </a:txBody>
                  <a:tcPr/>
                </a:tc>
                <a:extLst>
                  <a:ext uri="{0D108BD9-81ED-4DB2-BD59-A6C34878D82A}">
                    <a16:rowId xmlns:a16="http://schemas.microsoft.com/office/drawing/2014/main" val="1751434664"/>
                  </a:ext>
                </a:extLst>
              </a:tr>
            </a:tbl>
          </a:graphicData>
        </a:graphic>
      </p:graphicFrame>
      <p:sp>
        <p:nvSpPr>
          <p:cNvPr id="2" name="Title 1">
            <a:extLst>
              <a:ext uri="{FF2B5EF4-FFF2-40B4-BE49-F238E27FC236}">
                <a16:creationId xmlns:a16="http://schemas.microsoft.com/office/drawing/2014/main" id="{45205696-F221-47BD-83E6-0DF576B0A926}"/>
              </a:ext>
            </a:extLst>
          </p:cNvPr>
          <p:cNvSpPr>
            <a:spLocks noGrp="1"/>
          </p:cNvSpPr>
          <p:nvPr>
            <p:ph type="title"/>
          </p:nvPr>
        </p:nvSpPr>
        <p:spPr>
          <a:xfrm>
            <a:off x="196517" y="12316"/>
            <a:ext cx="10515600" cy="614834"/>
          </a:xfrm>
        </p:spPr>
        <p:txBody>
          <a:bodyPr>
            <a:normAutofit fontScale="90000"/>
          </a:bodyPr>
          <a:lstStyle/>
          <a:p>
            <a:r>
              <a:rPr lang="en-US" dirty="0"/>
              <a:t>Types of Tests – Current</a:t>
            </a:r>
            <a:endParaRPr lang="en-US" i="1" dirty="0"/>
          </a:p>
        </p:txBody>
      </p:sp>
      <p:cxnSp>
        <p:nvCxnSpPr>
          <p:cNvPr id="5" name="Straight Connector 4">
            <a:extLst>
              <a:ext uri="{FF2B5EF4-FFF2-40B4-BE49-F238E27FC236}">
                <a16:creationId xmlns:a16="http://schemas.microsoft.com/office/drawing/2014/main" id="{63B6F79F-FF55-491A-A70E-E6C3438F88B0}"/>
              </a:ext>
            </a:extLst>
          </p:cNvPr>
          <p:cNvCxnSpPr>
            <a:cxnSpLocks/>
          </p:cNvCxnSpPr>
          <p:nvPr/>
        </p:nvCxnSpPr>
        <p:spPr>
          <a:xfrm>
            <a:off x="7043883" y="995866"/>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E7EDF2-886C-4796-AC99-323E2B39BBF8}"/>
              </a:ext>
            </a:extLst>
          </p:cNvPr>
          <p:cNvSpPr txBox="1"/>
          <p:nvPr/>
        </p:nvSpPr>
        <p:spPr>
          <a:xfrm>
            <a:off x="6796952" y="498574"/>
            <a:ext cx="5136727" cy="307777"/>
          </a:xfrm>
          <a:prstGeom prst="rect">
            <a:avLst/>
          </a:prstGeom>
          <a:noFill/>
        </p:spPr>
        <p:txBody>
          <a:bodyPr wrap="none" rtlCol="0">
            <a:spAutoFit/>
          </a:bodyPr>
          <a:lstStyle/>
          <a:p>
            <a:r>
              <a:rPr lang="en-US" sz="1400"/>
              <a:t>None				       Full Coverage</a:t>
            </a:r>
          </a:p>
        </p:txBody>
      </p:sp>
      <p:sp>
        <p:nvSpPr>
          <p:cNvPr id="8" name="Rectangle 7">
            <a:extLst>
              <a:ext uri="{FF2B5EF4-FFF2-40B4-BE49-F238E27FC236}">
                <a16:creationId xmlns:a16="http://schemas.microsoft.com/office/drawing/2014/main" id="{C8351300-E2A6-43C5-BC56-FA9E749BFAEC}"/>
              </a:ext>
            </a:extLst>
          </p:cNvPr>
          <p:cNvSpPr/>
          <p:nvPr/>
        </p:nvSpPr>
        <p:spPr>
          <a:xfrm>
            <a:off x="9749806" y="847585"/>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1E3C36-8528-453B-9399-875BC1F5D477}"/>
              </a:ext>
            </a:extLst>
          </p:cNvPr>
          <p:cNvSpPr/>
          <p:nvPr/>
        </p:nvSpPr>
        <p:spPr>
          <a:xfrm>
            <a:off x="8884323" y="847585"/>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B5ACD17-6471-41C7-A6C9-95004F17902A}"/>
              </a:ext>
            </a:extLst>
          </p:cNvPr>
          <p:cNvSpPr txBox="1"/>
          <p:nvPr/>
        </p:nvSpPr>
        <p:spPr>
          <a:xfrm>
            <a:off x="8572378" y="1127192"/>
            <a:ext cx="623889" cy="261610"/>
          </a:xfrm>
          <a:prstGeom prst="rect">
            <a:avLst/>
          </a:prstGeom>
          <a:noFill/>
        </p:spPr>
        <p:txBody>
          <a:bodyPr wrap="square" rtlCol="0">
            <a:spAutoFit/>
          </a:bodyPr>
          <a:lstStyle/>
          <a:p>
            <a:r>
              <a:rPr lang="en-US" sz="1050"/>
              <a:t>Current</a:t>
            </a:r>
          </a:p>
        </p:txBody>
      </p:sp>
      <p:sp>
        <p:nvSpPr>
          <p:cNvPr id="11" name="TextBox 10">
            <a:extLst>
              <a:ext uri="{FF2B5EF4-FFF2-40B4-BE49-F238E27FC236}">
                <a16:creationId xmlns:a16="http://schemas.microsoft.com/office/drawing/2014/main" id="{DE4E5EAB-E231-49B4-984C-C4BE61388EBE}"/>
              </a:ext>
            </a:extLst>
          </p:cNvPr>
          <p:cNvSpPr txBox="1"/>
          <p:nvPr/>
        </p:nvSpPr>
        <p:spPr>
          <a:xfrm>
            <a:off x="9444183" y="1137935"/>
            <a:ext cx="623889" cy="261610"/>
          </a:xfrm>
          <a:prstGeom prst="rect">
            <a:avLst/>
          </a:prstGeom>
          <a:noFill/>
        </p:spPr>
        <p:txBody>
          <a:bodyPr wrap="square" rtlCol="0">
            <a:spAutoFit/>
          </a:bodyPr>
          <a:lstStyle/>
          <a:p>
            <a:r>
              <a:rPr lang="en-US" sz="1050"/>
              <a:t>Desired</a:t>
            </a:r>
          </a:p>
        </p:txBody>
      </p:sp>
      <p:cxnSp>
        <p:nvCxnSpPr>
          <p:cNvPr id="27" name="Straight Connector 26">
            <a:extLst>
              <a:ext uri="{FF2B5EF4-FFF2-40B4-BE49-F238E27FC236}">
                <a16:creationId xmlns:a16="http://schemas.microsoft.com/office/drawing/2014/main" id="{5C928534-1E7C-4B89-B86E-FFDCB31D121D}"/>
              </a:ext>
            </a:extLst>
          </p:cNvPr>
          <p:cNvCxnSpPr>
            <a:cxnSpLocks/>
          </p:cNvCxnSpPr>
          <p:nvPr/>
        </p:nvCxnSpPr>
        <p:spPr>
          <a:xfrm>
            <a:off x="7097249" y="5295971"/>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644FAEF-FD67-4A6D-9A34-3D5C191B64AE}"/>
              </a:ext>
            </a:extLst>
          </p:cNvPr>
          <p:cNvSpPr/>
          <p:nvPr/>
        </p:nvSpPr>
        <p:spPr>
          <a:xfrm>
            <a:off x="7228237" y="5154737"/>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487D91-672A-4C29-AF09-C74A0E6C04DF}"/>
              </a:ext>
            </a:extLst>
          </p:cNvPr>
          <p:cNvSpPr/>
          <p:nvPr/>
        </p:nvSpPr>
        <p:spPr>
          <a:xfrm>
            <a:off x="8020147" y="5156354"/>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87B7A40-86DB-40FE-9A35-E8040411C90A}"/>
              </a:ext>
            </a:extLst>
          </p:cNvPr>
          <p:cNvSpPr txBox="1"/>
          <p:nvPr/>
        </p:nvSpPr>
        <p:spPr>
          <a:xfrm>
            <a:off x="137524" y="5661570"/>
            <a:ext cx="5389489" cy="523220"/>
          </a:xfrm>
          <a:prstGeom prst="rect">
            <a:avLst/>
          </a:prstGeom>
          <a:noFill/>
        </p:spPr>
        <p:txBody>
          <a:bodyPr wrap="none" rtlCol="0">
            <a:spAutoFit/>
          </a:bodyPr>
          <a:lstStyle/>
          <a:p>
            <a:r>
              <a:rPr lang="en-US" sz="1400"/>
              <a:t>CI: Continuous Integration   CD: Continuous Deployment   P: Production</a:t>
            </a:r>
          </a:p>
          <a:p>
            <a:r>
              <a:rPr lang="en-US" sz="1400"/>
              <a:t>A: Application Code   I: Infrastructure as Code   S: Overall System</a:t>
            </a:r>
          </a:p>
        </p:txBody>
      </p:sp>
      <p:cxnSp>
        <p:nvCxnSpPr>
          <p:cNvPr id="32" name="Straight Connector 31">
            <a:extLst>
              <a:ext uri="{FF2B5EF4-FFF2-40B4-BE49-F238E27FC236}">
                <a16:creationId xmlns:a16="http://schemas.microsoft.com/office/drawing/2014/main" id="{91A2AF18-A5C8-41AB-B284-1A24336E1C34}"/>
              </a:ext>
            </a:extLst>
          </p:cNvPr>
          <p:cNvCxnSpPr>
            <a:cxnSpLocks/>
          </p:cNvCxnSpPr>
          <p:nvPr/>
        </p:nvCxnSpPr>
        <p:spPr>
          <a:xfrm>
            <a:off x="7075477" y="2341703"/>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6E255D0-C62D-4703-B04B-2CB4A1E5ECD9}"/>
              </a:ext>
            </a:extLst>
          </p:cNvPr>
          <p:cNvSpPr/>
          <p:nvPr/>
        </p:nvSpPr>
        <p:spPr>
          <a:xfrm>
            <a:off x="7393031" y="2210452"/>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D9A5969-09A6-4334-BB6D-D13B08F1DFC4}"/>
              </a:ext>
            </a:extLst>
          </p:cNvPr>
          <p:cNvSpPr/>
          <p:nvPr/>
        </p:nvSpPr>
        <p:spPr>
          <a:xfrm>
            <a:off x="11158846" y="2202467"/>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9CA59329-005E-4700-9727-7792BBEE4F9D}"/>
              </a:ext>
            </a:extLst>
          </p:cNvPr>
          <p:cNvCxnSpPr>
            <a:cxnSpLocks/>
          </p:cNvCxnSpPr>
          <p:nvPr/>
        </p:nvCxnSpPr>
        <p:spPr>
          <a:xfrm>
            <a:off x="7075477" y="2723301"/>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448BE98-C15F-4AC2-8C36-F3DC81781F60}"/>
              </a:ext>
            </a:extLst>
          </p:cNvPr>
          <p:cNvSpPr/>
          <p:nvPr/>
        </p:nvSpPr>
        <p:spPr>
          <a:xfrm>
            <a:off x="7392502" y="2592050"/>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B482DE8-621C-4325-A367-7B71CD056E84}"/>
              </a:ext>
            </a:extLst>
          </p:cNvPr>
          <p:cNvSpPr/>
          <p:nvPr/>
        </p:nvSpPr>
        <p:spPr>
          <a:xfrm>
            <a:off x="11156938" y="2556675"/>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155FD8C9-772D-4255-B5BD-D8E46FB91532}"/>
              </a:ext>
            </a:extLst>
          </p:cNvPr>
          <p:cNvCxnSpPr>
            <a:cxnSpLocks/>
          </p:cNvCxnSpPr>
          <p:nvPr/>
        </p:nvCxnSpPr>
        <p:spPr>
          <a:xfrm>
            <a:off x="7075477" y="3075433"/>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0DCE8E4-1271-4A46-88E4-BCFCD1ACA503}"/>
              </a:ext>
            </a:extLst>
          </p:cNvPr>
          <p:cNvSpPr/>
          <p:nvPr/>
        </p:nvSpPr>
        <p:spPr>
          <a:xfrm>
            <a:off x="8438901" y="2955154"/>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EFA385-2ACC-4549-AF86-A67803FDE37B}"/>
              </a:ext>
            </a:extLst>
          </p:cNvPr>
          <p:cNvSpPr/>
          <p:nvPr/>
        </p:nvSpPr>
        <p:spPr>
          <a:xfrm>
            <a:off x="11156938" y="2948027"/>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97BFDC12-11AA-4C1A-853D-E116B5E7489D}"/>
              </a:ext>
            </a:extLst>
          </p:cNvPr>
          <p:cNvCxnSpPr>
            <a:cxnSpLocks/>
          </p:cNvCxnSpPr>
          <p:nvPr/>
        </p:nvCxnSpPr>
        <p:spPr>
          <a:xfrm>
            <a:off x="7075477" y="3807514"/>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991E911-9FF3-41E0-B0C8-D0D348BCDC88}"/>
              </a:ext>
            </a:extLst>
          </p:cNvPr>
          <p:cNvSpPr/>
          <p:nvPr/>
        </p:nvSpPr>
        <p:spPr>
          <a:xfrm>
            <a:off x="7392502" y="3676263"/>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EE45CB-BFBE-4731-85F2-514F05FA6112}"/>
              </a:ext>
            </a:extLst>
          </p:cNvPr>
          <p:cNvSpPr/>
          <p:nvPr/>
        </p:nvSpPr>
        <p:spPr>
          <a:xfrm>
            <a:off x="10382402" y="3668278"/>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61C2D31F-366B-4D33-BAE9-262929E3BFCF}"/>
              </a:ext>
            </a:extLst>
          </p:cNvPr>
          <p:cNvCxnSpPr>
            <a:cxnSpLocks/>
          </p:cNvCxnSpPr>
          <p:nvPr/>
        </p:nvCxnSpPr>
        <p:spPr>
          <a:xfrm>
            <a:off x="7097249" y="4184475"/>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55CFC65-A8CD-4239-8F80-5CE965CF9E6C}"/>
              </a:ext>
            </a:extLst>
          </p:cNvPr>
          <p:cNvSpPr/>
          <p:nvPr/>
        </p:nvSpPr>
        <p:spPr>
          <a:xfrm>
            <a:off x="7631924" y="4053224"/>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302BAC6-2D9C-4A07-8FD2-D8A5C6B65F7F}"/>
              </a:ext>
            </a:extLst>
          </p:cNvPr>
          <p:cNvSpPr/>
          <p:nvPr/>
        </p:nvSpPr>
        <p:spPr>
          <a:xfrm>
            <a:off x="11154649" y="4043861"/>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7F9D73AA-E25F-4766-9D24-E101C3C4F97C}"/>
              </a:ext>
            </a:extLst>
          </p:cNvPr>
          <p:cNvCxnSpPr>
            <a:cxnSpLocks/>
          </p:cNvCxnSpPr>
          <p:nvPr/>
        </p:nvCxnSpPr>
        <p:spPr>
          <a:xfrm>
            <a:off x="7097249" y="4555198"/>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113D87D-384D-4EE7-A92E-C2897E7D09B8}"/>
              </a:ext>
            </a:extLst>
          </p:cNvPr>
          <p:cNvSpPr/>
          <p:nvPr/>
        </p:nvSpPr>
        <p:spPr>
          <a:xfrm>
            <a:off x="7794532" y="4437526"/>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A0B20FA-486E-409E-8DDC-2E3C714E5CFC}"/>
              </a:ext>
            </a:extLst>
          </p:cNvPr>
          <p:cNvSpPr/>
          <p:nvPr/>
        </p:nvSpPr>
        <p:spPr>
          <a:xfrm>
            <a:off x="10114769" y="4442122"/>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0E1174B7-11D9-46DF-8EAA-2FC5192D43A7}"/>
              </a:ext>
            </a:extLst>
          </p:cNvPr>
          <p:cNvCxnSpPr>
            <a:cxnSpLocks/>
          </p:cNvCxnSpPr>
          <p:nvPr/>
        </p:nvCxnSpPr>
        <p:spPr>
          <a:xfrm>
            <a:off x="7097249" y="3441331"/>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05A777D-F526-48A2-B96E-F34BC11571C7}"/>
              </a:ext>
            </a:extLst>
          </p:cNvPr>
          <p:cNvSpPr/>
          <p:nvPr/>
        </p:nvSpPr>
        <p:spPr>
          <a:xfrm>
            <a:off x="8399216" y="3304171"/>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7BEA575-4798-406E-8801-6524C595E532}"/>
              </a:ext>
            </a:extLst>
          </p:cNvPr>
          <p:cNvSpPr/>
          <p:nvPr/>
        </p:nvSpPr>
        <p:spPr>
          <a:xfrm>
            <a:off x="9644632" y="3310080"/>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34F587E0-F655-49FB-A738-3B769E90CBC2}"/>
              </a:ext>
            </a:extLst>
          </p:cNvPr>
          <p:cNvCxnSpPr>
            <a:cxnSpLocks/>
          </p:cNvCxnSpPr>
          <p:nvPr/>
        </p:nvCxnSpPr>
        <p:spPr>
          <a:xfrm>
            <a:off x="7097249" y="4941698"/>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9CC1DD4-6098-4D2C-B42D-C6F862C20867}"/>
              </a:ext>
            </a:extLst>
          </p:cNvPr>
          <p:cNvSpPr/>
          <p:nvPr/>
        </p:nvSpPr>
        <p:spPr>
          <a:xfrm>
            <a:off x="8399216" y="4804538"/>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81456EA-64CB-4540-BBEF-81DD60F127A4}"/>
              </a:ext>
            </a:extLst>
          </p:cNvPr>
          <p:cNvSpPr/>
          <p:nvPr/>
        </p:nvSpPr>
        <p:spPr>
          <a:xfrm>
            <a:off x="9644632" y="4810447"/>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72D35DE-8B83-4C91-8D89-6449AB413F4B}"/>
              </a:ext>
            </a:extLst>
          </p:cNvPr>
          <p:cNvCxnSpPr>
            <a:cxnSpLocks/>
          </p:cNvCxnSpPr>
          <p:nvPr/>
        </p:nvCxnSpPr>
        <p:spPr>
          <a:xfrm>
            <a:off x="7076866" y="1972128"/>
            <a:ext cx="4800600" cy="0"/>
          </a:xfrm>
          <a:prstGeom prst="line">
            <a:avLst/>
          </a:prstGeom>
          <a:ln w="63500">
            <a:solidFill>
              <a:schemeClr val="accent1">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6F96552-6020-4BBC-B537-D69610046FC8}"/>
              </a:ext>
            </a:extLst>
          </p:cNvPr>
          <p:cNvSpPr/>
          <p:nvPr/>
        </p:nvSpPr>
        <p:spPr>
          <a:xfrm>
            <a:off x="10014635" y="1834968"/>
            <a:ext cx="45719" cy="27432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3E42B6-6F69-4AE7-8C03-545E608840DD}"/>
              </a:ext>
            </a:extLst>
          </p:cNvPr>
          <p:cNvSpPr/>
          <p:nvPr/>
        </p:nvSpPr>
        <p:spPr>
          <a:xfrm>
            <a:off x="10214184" y="1825936"/>
            <a:ext cx="45719" cy="2743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332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defRPr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4217</Words>
  <Application>Microsoft Macintosh PowerPoint</Application>
  <PresentationFormat>Widescreen</PresentationFormat>
  <Paragraphs>471</Paragraphs>
  <Slides>24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Office Theme</vt:lpstr>
      <vt:lpstr>1_Office Theme</vt:lpstr>
      <vt:lpstr>PowerPoint Presentation</vt:lpstr>
      <vt:lpstr>Agile-Based Quality Testing Framework</vt:lpstr>
      <vt:lpstr>TCO and Benefits of Testing</vt:lpstr>
      <vt:lpstr>Understanding / Scope of Common Terms </vt:lpstr>
      <vt:lpstr>Understanding / Scope of Common Terms </vt:lpstr>
      <vt:lpstr>Principles</vt:lpstr>
      <vt:lpstr>Example RACI for principal roles</vt:lpstr>
      <vt:lpstr>Target (Future Ideal) Quality Test Plan</vt:lpstr>
      <vt:lpstr>Types of Tests – Current</vt:lpstr>
      <vt:lpstr>Tests Coverage Template for an Agile Epic</vt:lpstr>
      <vt:lpstr>Tests Coverage Template for an Agile Story, as needed</vt:lpstr>
      <vt:lpstr>Reasons for creating user stories with tests first</vt:lpstr>
      <vt:lpstr>PowerPoint Presentation</vt:lpstr>
      <vt:lpstr>Scope of Testing</vt:lpstr>
      <vt:lpstr>Unit (Application Code) Test</vt:lpstr>
      <vt:lpstr>Static Code Analysis</vt:lpstr>
      <vt:lpstr>Domain Tests (API/Service, Security, Database, etc.) - future</vt:lpstr>
      <vt:lpstr>Integration Testing</vt:lpstr>
      <vt:lpstr>System/Regression Testing (Smoke Packs)</vt:lpstr>
      <vt:lpstr>Stress / Load Testing</vt:lpstr>
      <vt:lpstr>User Acceptance Testing (Automated)</vt:lpstr>
      <vt:lpstr>User Acceptance Testing (User / Manual)</vt:lpstr>
      <vt:lpstr>Synthetic Testing/Application Performance Monitoring</vt:lpstr>
      <vt:lpstr>Resilience (Exploration) Testing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2023-09-22T14:17:45Z</dcterms:created>
  <dcterms:modified xsi:type="dcterms:W3CDTF">2023-10-17T14:57:39Z</dcterms:modified>
</cp:coreProperties>
</file>