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87" r:id="rId2"/>
  </p:sldMasterIdLst>
  <p:notesMasterIdLst>
    <p:notesMasterId r:id="rId14"/>
  </p:notesMasterIdLst>
  <p:sldIdLst>
    <p:sldId id="311" r:id="rId3"/>
    <p:sldId id="256" r:id="rId4"/>
    <p:sldId id="304" r:id="rId5"/>
    <p:sldId id="305" r:id="rId6"/>
    <p:sldId id="306" r:id="rId7"/>
    <p:sldId id="307" r:id="rId8"/>
    <p:sldId id="303" r:id="rId9"/>
    <p:sldId id="301" r:id="rId10"/>
    <p:sldId id="308" r:id="rId11"/>
    <p:sldId id="310" r:id="rId12"/>
    <p:sldId id="302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6"/>
    <a:srgbClr val="EAEFF7"/>
    <a:srgbClr val="0082CA"/>
    <a:srgbClr val="4A4F54"/>
    <a:srgbClr val="E5F2FA"/>
    <a:srgbClr val="008996"/>
    <a:srgbClr val="C10230"/>
    <a:srgbClr val="E7E7E8"/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6122" autoAdjust="0"/>
  </p:normalViewPr>
  <p:slideViewPr>
    <p:cSldViewPr snapToGrid="0">
      <p:cViewPr varScale="1">
        <p:scale>
          <a:sx n="109" d="100"/>
          <a:sy n="109" d="100"/>
        </p:scale>
        <p:origin x="22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64F77-9047-44DB-9340-9200EFEFFD8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C3A27-B163-4E8C-B87D-311604DB6578}">
      <dgm:prSet phldrT="[Text]"/>
      <dgm:spPr/>
      <dgm:t>
        <a:bodyPr/>
        <a:lstStyle/>
        <a:p>
          <a:r>
            <a:rPr lang="en-US" dirty="0"/>
            <a:t>GRC</a:t>
          </a:r>
        </a:p>
      </dgm:t>
    </dgm:pt>
    <dgm:pt modelId="{83679853-5554-41E6-A21A-E1506026B08C}" type="parTrans" cxnId="{C14A4588-DF49-4C95-8E66-E53FDFE582BE}">
      <dgm:prSet/>
      <dgm:spPr/>
      <dgm:t>
        <a:bodyPr/>
        <a:lstStyle/>
        <a:p>
          <a:endParaRPr lang="en-US"/>
        </a:p>
      </dgm:t>
    </dgm:pt>
    <dgm:pt modelId="{7884E1A7-173E-407F-856A-59CFBC82E976}" type="sibTrans" cxnId="{C14A4588-DF49-4C95-8E66-E53FDFE582BE}">
      <dgm:prSet/>
      <dgm:spPr/>
      <dgm:t>
        <a:bodyPr/>
        <a:lstStyle/>
        <a:p>
          <a:endParaRPr lang="en-US"/>
        </a:p>
      </dgm:t>
    </dgm:pt>
    <dgm:pt modelId="{AE84805F-05DC-4D8E-B20F-A04A03FB4578}">
      <dgm:prSet phldrT="[Text]"/>
      <dgm:spPr/>
      <dgm:t>
        <a:bodyPr/>
        <a:lstStyle/>
        <a:p>
          <a:r>
            <a:rPr lang="en-US" dirty="0"/>
            <a:t>Service Owner</a:t>
          </a:r>
        </a:p>
      </dgm:t>
    </dgm:pt>
    <dgm:pt modelId="{5E8BFCC7-992F-4AA9-940A-41F9EE359EE3}" type="parTrans" cxnId="{10352A79-3313-4EFF-85A8-2012155DD352}">
      <dgm:prSet/>
      <dgm:spPr/>
      <dgm:t>
        <a:bodyPr/>
        <a:lstStyle/>
        <a:p>
          <a:endParaRPr lang="en-US"/>
        </a:p>
      </dgm:t>
    </dgm:pt>
    <dgm:pt modelId="{298CAC3A-AD43-4900-B341-53291CE428A2}" type="sibTrans" cxnId="{10352A79-3313-4EFF-85A8-2012155DD352}">
      <dgm:prSet/>
      <dgm:spPr/>
      <dgm:t>
        <a:bodyPr/>
        <a:lstStyle/>
        <a:p>
          <a:endParaRPr lang="en-US"/>
        </a:p>
      </dgm:t>
    </dgm:pt>
    <dgm:pt modelId="{A54D54D7-408F-4283-8398-B4497761A323}">
      <dgm:prSet phldrT="[Text]"/>
      <dgm:spPr/>
      <dgm:t>
        <a:bodyPr/>
        <a:lstStyle/>
        <a:p>
          <a:r>
            <a:rPr lang="en-US" dirty="0"/>
            <a:t>Legal</a:t>
          </a:r>
        </a:p>
      </dgm:t>
    </dgm:pt>
    <dgm:pt modelId="{9E0C123B-36BB-45C2-B811-4632B812370F}" type="parTrans" cxnId="{FCD1DA74-1F4C-45AA-9ED5-235FE7677DDD}">
      <dgm:prSet/>
      <dgm:spPr/>
      <dgm:t>
        <a:bodyPr/>
        <a:lstStyle/>
        <a:p>
          <a:endParaRPr lang="en-US"/>
        </a:p>
      </dgm:t>
    </dgm:pt>
    <dgm:pt modelId="{9C97475D-812D-460B-87D7-097D09250832}" type="sibTrans" cxnId="{FCD1DA74-1F4C-45AA-9ED5-235FE7677DDD}">
      <dgm:prSet/>
      <dgm:spPr/>
      <dgm:t>
        <a:bodyPr/>
        <a:lstStyle/>
        <a:p>
          <a:endParaRPr lang="en-US"/>
        </a:p>
      </dgm:t>
    </dgm:pt>
    <dgm:pt modelId="{A488B1B5-D8EE-4CBC-951E-BBC0BF41EA41}">
      <dgm:prSet phldrT="[Text]"/>
      <dgm:spPr/>
      <dgm:t>
        <a:bodyPr/>
        <a:lstStyle/>
        <a:p>
          <a:r>
            <a:rPr lang="en-US" dirty="0"/>
            <a:t>M365 Committee</a:t>
          </a:r>
        </a:p>
      </dgm:t>
    </dgm:pt>
    <dgm:pt modelId="{E54AB948-4643-4FD2-9AD7-878EE54E619B}" type="parTrans" cxnId="{32136E21-8FA7-45AE-A5E2-5BE268339A1A}">
      <dgm:prSet/>
      <dgm:spPr/>
      <dgm:t>
        <a:bodyPr/>
        <a:lstStyle/>
        <a:p>
          <a:endParaRPr lang="en-US"/>
        </a:p>
      </dgm:t>
    </dgm:pt>
    <dgm:pt modelId="{AEE81527-020B-41EF-A5E1-3F4DB4D2532C}" type="sibTrans" cxnId="{32136E21-8FA7-45AE-A5E2-5BE268339A1A}">
      <dgm:prSet/>
      <dgm:spPr/>
      <dgm:t>
        <a:bodyPr/>
        <a:lstStyle/>
        <a:p>
          <a:endParaRPr lang="en-US"/>
        </a:p>
      </dgm:t>
    </dgm:pt>
    <dgm:pt modelId="{0A7105EA-73FF-4A3B-9C95-6BF9F7D71E70}">
      <dgm:prSet phldrT="[Text]"/>
      <dgm:spPr/>
      <dgm:t>
        <a:bodyPr/>
        <a:lstStyle/>
        <a:p>
          <a:r>
            <a:rPr lang="en-US" dirty="0"/>
            <a:t>Tenant Admins</a:t>
          </a:r>
        </a:p>
      </dgm:t>
    </dgm:pt>
    <dgm:pt modelId="{B0C7F80E-F1F0-4CC9-848A-3B3D74D0A5BC}" type="parTrans" cxnId="{38912B1E-4C08-4C54-BD42-09BDC804ED39}">
      <dgm:prSet/>
      <dgm:spPr/>
      <dgm:t>
        <a:bodyPr/>
        <a:lstStyle/>
        <a:p>
          <a:endParaRPr lang="en-US"/>
        </a:p>
      </dgm:t>
    </dgm:pt>
    <dgm:pt modelId="{1C7C58AB-6E1B-42BD-B0CF-589441929C9B}" type="sibTrans" cxnId="{38912B1E-4C08-4C54-BD42-09BDC804ED39}">
      <dgm:prSet/>
      <dgm:spPr/>
      <dgm:t>
        <a:bodyPr/>
        <a:lstStyle/>
        <a:p>
          <a:endParaRPr lang="en-US"/>
        </a:p>
      </dgm:t>
    </dgm:pt>
    <dgm:pt modelId="{37A7DE75-CDE9-44B1-9795-5B3FE7FBD26D}">
      <dgm:prSet phldrT="[Text]"/>
      <dgm:spPr/>
      <dgm:t>
        <a:bodyPr/>
        <a:lstStyle/>
        <a:p>
          <a:r>
            <a:rPr lang="en-US" dirty="0"/>
            <a:t>End Users</a:t>
          </a:r>
        </a:p>
      </dgm:t>
    </dgm:pt>
    <dgm:pt modelId="{7E5E637A-0C82-499E-844B-78920C8B2E1A}" type="parTrans" cxnId="{8A55891F-88A4-4874-B862-12CBDC8759C7}">
      <dgm:prSet/>
      <dgm:spPr/>
      <dgm:t>
        <a:bodyPr/>
        <a:lstStyle/>
        <a:p>
          <a:endParaRPr lang="en-US"/>
        </a:p>
      </dgm:t>
    </dgm:pt>
    <dgm:pt modelId="{34F35E17-7BAA-4697-BA1A-339599052FC2}" type="sibTrans" cxnId="{8A55891F-88A4-4874-B862-12CBDC8759C7}">
      <dgm:prSet/>
      <dgm:spPr/>
      <dgm:t>
        <a:bodyPr/>
        <a:lstStyle/>
        <a:p>
          <a:endParaRPr lang="en-US"/>
        </a:p>
      </dgm:t>
    </dgm:pt>
    <dgm:pt modelId="{C15EAADF-19DC-4DBD-A618-76817B1562EF}">
      <dgm:prSet phldrT="[Text]"/>
      <dgm:spPr/>
      <dgm:t>
        <a:bodyPr/>
        <a:lstStyle/>
        <a:p>
          <a:r>
            <a:rPr lang="en-US" dirty="0"/>
            <a:t>Change Advisory Board</a:t>
          </a:r>
        </a:p>
      </dgm:t>
    </dgm:pt>
    <dgm:pt modelId="{9D4C9D5B-6E84-45AB-95E3-CDCCB9CCCE1C}" type="parTrans" cxnId="{244E5369-F80C-46BA-B71D-19D0B0C8DBE4}">
      <dgm:prSet/>
      <dgm:spPr/>
      <dgm:t>
        <a:bodyPr/>
        <a:lstStyle/>
        <a:p>
          <a:endParaRPr lang="en-US"/>
        </a:p>
      </dgm:t>
    </dgm:pt>
    <dgm:pt modelId="{98F53C9E-9041-49FA-B761-32579C32D786}" type="sibTrans" cxnId="{244E5369-F80C-46BA-B71D-19D0B0C8DBE4}">
      <dgm:prSet/>
      <dgm:spPr/>
      <dgm:t>
        <a:bodyPr/>
        <a:lstStyle/>
        <a:p>
          <a:endParaRPr lang="en-US"/>
        </a:p>
      </dgm:t>
    </dgm:pt>
    <dgm:pt modelId="{893481D2-99C6-496D-A74C-EBFB88FDDB62}">
      <dgm:prSet phldrT="[Text]"/>
      <dgm:spPr/>
      <dgm:t>
        <a:bodyPr/>
        <a:lstStyle/>
        <a:p>
          <a:r>
            <a:rPr lang="en-US" dirty="0"/>
            <a:t>Information Security</a:t>
          </a:r>
        </a:p>
      </dgm:t>
    </dgm:pt>
    <dgm:pt modelId="{B8B3C0E7-351B-4290-B3EC-4D2707892FE3}" type="parTrans" cxnId="{0D01E77D-823F-4385-90A3-93DDB543B297}">
      <dgm:prSet/>
      <dgm:spPr/>
      <dgm:t>
        <a:bodyPr/>
        <a:lstStyle/>
        <a:p>
          <a:endParaRPr lang="en-US"/>
        </a:p>
      </dgm:t>
    </dgm:pt>
    <dgm:pt modelId="{CCFD2C88-E991-4BAD-A68E-49E72F0F232E}" type="sibTrans" cxnId="{0D01E77D-823F-4385-90A3-93DDB543B297}">
      <dgm:prSet/>
      <dgm:spPr/>
      <dgm:t>
        <a:bodyPr/>
        <a:lstStyle/>
        <a:p>
          <a:endParaRPr lang="en-US"/>
        </a:p>
      </dgm:t>
    </dgm:pt>
    <dgm:pt modelId="{FE667FF7-7B18-4CEE-9CAA-37C4B46C5DF0}" type="pres">
      <dgm:prSet presAssocID="{60064F77-9047-44DB-9340-9200EFEFFD84}" presName="composite" presStyleCnt="0">
        <dgm:presLayoutVars>
          <dgm:chMax val="1"/>
          <dgm:dir/>
          <dgm:resizeHandles val="exact"/>
        </dgm:presLayoutVars>
      </dgm:prSet>
      <dgm:spPr/>
    </dgm:pt>
    <dgm:pt modelId="{F680ACDD-6658-4752-B35D-9F7BD30A6A40}" type="pres">
      <dgm:prSet presAssocID="{60064F77-9047-44DB-9340-9200EFEFFD84}" presName="radial" presStyleCnt="0">
        <dgm:presLayoutVars>
          <dgm:animLvl val="ctr"/>
        </dgm:presLayoutVars>
      </dgm:prSet>
      <dgm:spPr/>
    </dgm:pt>
    <dgm:pt modelId="{C23EECD0-DB63-4A9A-BD38-83BBD71D3940}" type="pres">
      <dgm:prSet presAssocID="{307C3A27-B163-4E8C-B87D-311604DB6578}" presName="centerShape" presStyleLbl="vennNode1" presStyleIdx="0" presStyleCnt="8"/>
      <dgm:spPr/>
    </dgm:pt>
    <dgm:pt modelId="{6AF1DDD7-897B-40B8-9A02-B521100F2744}" type="pres">
      <dgm:prSet presAssocID="{AE84805F-05DC-4D8E-B20F-A04A03FB4578}" presName="node" presStyleLbl="vennNode1" presStyleIdx="1" presStyleCnt="8">
        <dgm:presLayoutVars>
          <dgm:bulletEnabled val="1"/>
        </dgm:presLayoutVars>
      </dgm:prSet>
      <dgm:spPr/>
    </dgm:pt>
    <dgm:pt modelId="{AC7FEB73-AC06-48A6-B7C7-8A825405BBF8}" type="pres">
      <dgm:prSet presAssocID="{A54D54D7-408F-4283-8398-B4497761A323}" presName="node" presStyleLbl="vennNode1" presStyleIdx="2" presStyleCnt="8">
        <dgm:presLayoutVars>
          <dgm:bulletEnabled val="1"/>
        </dgm:presLayoutVars>
      </dgm:prSet>
      <dgm:spPr/>
    </dgm:pt>
    <dgm:pt modelId="{CE046E89-81B8-4A17-AFD3-8BDBF8E21709}" type="pres">
      <dgm:prSet presAssocID="{893481D2-99C6-496D-A74C-EBFB88FDDB62}" presName="node" presStyleLbl="vennNode1" presStyleIdx="3" presStyleCnt="8">
        <dgm:presLayoutVars>
          <dgm:bulletEnabled val="1"/>
        </dgm:presLayoutVars>
      </dgm:prSet>
      <dgm:spPr/>
    </dgm:pt>
    <dgm:pt modelId="{5137E75A-58C6-4104-9733-F2CDF57CFDB2}" type="pres">
      <dgm:prSet presAssocID="{A488B1B5-D8EE-4CBC-951E-BBC0BF41EA41}" presName="node" presStyleLbl="vennNode1" presStyleIdx="4" presStyleCnt="8">
        <dgm:presLayoutVars>
          <dgm:bulletEnabled val="1"/>
        </dgm:presLayoutVars>
      </dgm:prSet>
      <dgm:spPr/>
    </dgm:pt>
    <dgm:pt modelId="{7DFF8566-BF6E-4F0F-BB55-5E39867E27AA}" type="pres">
      <dgm:prSet presAssocID="{C15EAADF-19DC-4DBD-A618-76817B1562EF}" presName="node" presStyleLbl="vennNode1" presStyleIdx="5" presStyleCnt="8">
        <dgm:presLayoutVars>
          <dgm:bulletEnabled val="1"/>
        </dgm:presLayoutVars>
      </dgm:prSet>
      <dgm:spPr/>
    </dgm:pt>
    <dgm:pt modelId="{47E93825-8C94-46E5-8A30-D616DBB0BB46}" type="pres">
      <dgm:prSet presAssocID="{0A7105EA-73FF-4A3B-9C95-6BF9F7D71E70}" presName="node" presStyleLbl="vennNode1" presStyleIdx="6" presStyleCnt="8">
        <dgm:presLayoutVars>
          <dgm:bulletEnabled val="1"/>
        </dgm:presLayoutVars>
      </dgm:prSet>
      <dgm:spPr/>
    </dgm:pt>
    <dgm:pt modelId="{A2090099-855B-43E9-A098-FF56DCFF2679}" type="pres">
      <dgm:prSet presAssocID="{37A7DE75-CDE9-44B1-9795-5B3FE7FBD26D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38912B1E-4C08-4C54-BD42-09BDC804ED39}" srcId="{307C3A27-B163-4E8C-B87D-311604DB6578}" destId="{0A7105EA-73FF-4A3B-9C95-6BF9F7D71E70}" srcOrd="5" destOrd="0" parTransId="{B0C7F80E-F1F0-4CC9-848A-3B3D74D0A5BC}" sibTransId="{1C7C58AB-6E1B-42BD-B0CF-589441929C9B}"/>
    <dgm:cxn modelId="{8A55891F-88A4-4874-B862-12CBDC8759C7}" srcId="{307C3A27-B163-4E8C-B87D-311604DB6578}" destId="{37A7DE75-CDE9-44B1-9795-5B3FE7FBD26D}" srcOrd="6" destOrd="0" parTransId="{7E5E637A-0C82-499E-844B-78920C8B2E1A}" sibTransId="{34F35E17-7BAA-4697-BA1A-339599052FC2}"/>
    <dgm:cxn modelId="{32136E21-8FA7-45AE-A5E2-5BE268339A1A}" srcId="{307C3A27-B163-4E8C-B87D-311604DB6578}" destId="{A488B1B5-D8EE-4CBC-951E-BBC0BF41EA41}" srcOrd="3" destOrd="0" parTransId="{E54AB948-4643-4FD2-9AD7-878EE54E619B}" sibTransId="{AEE81527-020B-41EF-A5E1-3F4DB4D2532C}"/>
    <dgm:cxn modelId="{A38E502F-07A0-424D-B9D1-FBF5F6C806A9}" type="presOf" srcId="{C15EAADF-19DC-4DBD-A618-76817B1562EF}" destId="{7DFF8566-BF6E-4F0F-BB55-5E39867E27AA}" srcOrd="0" destOrd="0" presId="urn:microsoft.com/office/officeart/2005/8/layout/radial3"/>
    <dgm:cxn modelId="{DFB9FC48-76DA-4480-99F7-6A3B936F36A4}" type="presOf" srcId="{0A7105EA-73FF-4A3B-9C95-6BF9F7D71E70}" destId="{47E93825-8C94-46E5-8A30-D616DBB0BB46}" srcOrd="0" destOrd="0" presId="urn:microsoft.com/office/officeart/2005/8/layout/radial3"/>
    <dgm:cxn modelId="{6BDA0D4E-F7AE-4ABF-B29E-5270AAEE0A1E}" type="presOf" srcId="{A488B1B5-D8EE-4CBC-951E-BBC0BF41EA41}" destId="{5137E75A-58C6-4104-9733-F2CDF57CFDB2}" srcOrd="0" destOrd="0" presId="urn:microsoft.com/office/officeart/2005/8/layout/radial3"/>
    <dgm:cxn modelId="{7A4FF358-584F-49B4-AEAF-7FEFBBDE7CD4}" type="presOf" srcId="{307C3A27-B163-4E8C-B87D-311604DB6578}" destId="{C23EECD0-DB63-4A9A-BD38-83BBD71D3940}" srcOrd="0" destOrd="0" presId="urn:microsoft.com/office/officeart/2005/8/layout/radial3"/>
    <dgm:cxn modelId="{83514E61-095F-451D-9760-E41FDC43B87B}" type="presOf" srcId="{AE84805F-05DC-4D8E-B20F-A04A03FB4578}" destId="{6AF1DDD7-897B-40B8-9A02-B521100F2744}" srcOrd="0" destOrd="0" presId="urn:microsoft.com/office/officeart/2005/8/layout/radial3"/>
    <dgm:cxn modelId="{244E5369-F80C-46BA-B71D-19D0B0C8DBE4}" srcId="{307C3A27-B163-4E8C-B87D-311604DB6578}" destId="{C15EAADF-19DC-4DBD-A618-76817B1562EF}" srcOrd="4" destOrd="0" parTransId="{9D4C9D5B-6E84-45AB-95E3-CDCCB9CCCE1C}" sibTransId="{98F53C9E-9041-49FA-B761-32579C32D786}"/>
    <dgm:cxn modelId="{FCD1DA74-1F4C-45AA-9ED5-235FE7677DDD}" srcId="{307C3A27-B163-4E8C-B87D-311604DB6578}" destId="{A54D54D7-408F-4283-8398-B4497761A323}" srcOrd="1" destOrd="0" parTransId="{9E0C123B-36BB-45C2-B811-4632B812370F}" sibTransId="{9C97475D-812D-460B-87D7-097D09250832}"/>
    <dgm:cxn modelId="{10352A79-3313-4EFF-85A8-2012155DD352}" srcId="{307C3A27-B163-4E8C-B87D-311604DB6578}" destId="{AE84805F-05DC-4D8E-B20F-A04A03FB4578}" srcOrd="0" destOrd="0" parTransId="{5E8BFCC7-992F-4AA9-940A-41F9EE359EE3}" sibTransId="{298CAC3A-AD43-4900-B341-53291CE428A2}"/>
    <dgm:cxn modelId="{0D01E77D-823F-4385-90A3-93DDB543B297}" srcId="{307C3A27-B163-4E8C-B87D-311604DB6578}" destId="{893481D2-99C6-496D-A74C-EBFB88FDDB62}" srcOrd="2" destOrd="0" parTransId="{B8B3C0E7-351B-4290-B3EC-4D2707892FE3}" sibTransId="{CCFD2C88-E991-4BAD-A68E-49E72F0F232E}"/>
    <dgm:cxn modelId="{6051FD81-980C-4541-8D7A-9F65BED2A888}" type="presOf" srcId="{893481D2-99C6-496D-A74C-EBFB88FDDB62}" destId="{CE046E89-81B8-4A17-AFD3-8BDBF8E21709}" srcOrd="0" destOrd="0" presId="urn:microsoft.com/office/officeart/2005/8/layout/radial3"/>
    <dgm:cxn modelId="{6A713285-0231-4FC3-9C7C-9D418C950174}" type="presOf" srcId="{37A7DE75-CDE9-44B1-9795-5B3FE7FBD26D}" destId="{A2090099-855B-43E9-A098-FF56DCFF2679}" srcOrd="0" destOrd="0" presId="urn:microsoft.com/office/officeart/2005/8/layout/radial3"/>
    <dgm:cxn modelId="{C14A4588-DF49-4C95-8E66-E53FDFE582BE}" srcId="{60064F77-9047-44DB-9340-9200EFEFFD84}" destId="{307C3A27-B163-4E8C-B87D-311604DB6578}" srcOrd="0" destOrd="0" parTransId="{83679853-5554-41E6-A21A-E1506026B08C}" sibTransId="{7884E1A7-173E-407F-856A-59CFBC82E976}"/>
    <dgm:cxn modelId="{A0084DB1-F8C8-4EB8-9317-57488E836932}" type="presOf" srcId="{60064F77-9047-44DB-9340-9200EFEFFD84}" destId="{FE667FF7-7B18-4CEE-9CAA-37C4B46C5DF0}" srcOrd="0" destOrd="0" presId="urn:microsoft.com/office/officeart/2005/8/layout/radial3"/>
    <dgm:cxn modelId="{EC8E88FF-6982-4CD6-9AE0-63F063DD7ADB}" type="presOf" srcId="{A54D54D7-408F-4283-8398-B4497761A323}" destId="{AC7FEB73-AC06-48A6-B7C7-8A825405BBF8}" srcOrd="0" destOrd="0" presId="urn:microsoft.com/office/officeart/2005/8/layout/radial3"/>
    <dgm:cxn modelId="{58F12C12-1F2B-44CC-930C-CCB7009AF9BD}" type="presParOf" srcId="{FE667FF7-7B18-4CEE-9CAA-37C4B46C5DF0}" destId="{F680ACDD-6658-4752-B35D-9F7BD30A6A40}" srcOrd="0" destOrd="0" presId="urn:microsoft.com/office/officeart/2005/8/layout/radial3"/>
    <dgm:cxn modelId="{5B50E285-81A0-4ECC-AEBE-87C284AEF066}" type="presParOf" srcId="{F680ACDD-6658-4752-B35D-9F7BD30A6A40}" destId="{C23EECD0-DB63-4A9A-BD38-83BBD71D3940}" srcOrd="0" destOrd="0" presId="urn:microsoft.com/office/officeart/2005/8/layout/radial3"/>
    <dgm:cxn modelId="{14B1FA25-60C2-47D5-965D-3B4397A0C35B}" type="presParOf" srcId="{F680ACDD-6658-4752-B35D-9F7BD30A6A40}" destId="{6AF1DDD7-897B-40B8-9A02-B521100F2744}" srcOrd="1" destOrd="0" presId="urn:microsoft.com/office/officeart/2005/8/layout/radial3"/>
    <dgm:cxn modelId="{B21B9052-BB12-417D-898D-1F9750EB47F6}" type="presParOf" srcId="{F680ACDD-6658-4752-B35D-9F7BD30A6A40}" destId="{AC7FEB73-AC06-48A6-B7C7-8A825405BBF8}" srcOrd="2" destOrd="0" presId="urn:microsoft.com/office/officeart/2005/8/layout/radial3"/>
    <dgm:cxn modelId="{F2933364-B75E-4C28-AEE0-14029A641551}" type="presParOf" srcId="{F680ACDD-6658-4752-B35D-9F7BD30A6A40}" destId="{CE046E89-81B8-4A17-AFD3-8BDBF8E21709}" srcOrd="3" destOrd="0" presId="urn:microsoft.com/office/officeart/2005/8/layout/radial3"/>
    <dgm:cxn modelId="{BCD59A67-79FE-4C08-8B1E-577CC1A25D38}" type="presParOf" srcId="{F680ACDD-6658-4752-B35D-9F7BD30A6A40}" destId="{5137E75A-58C6-4104-9733-F2CDF57CFDB2}" srcOrd="4" destOrd="0" presId="urn:microsoft.com/office/officeart/2005/8/layout/radial3"/>
    <dgm:cxn modelId="{30453907-07D9-49F3-A2E7-03A14B9B3A20}" type="presParOf" srcId="{F680ACDD-6658-4752-B35D-9F7BD30A6A40}" destId="{7DFF8566-BF6E-4F0F-BB55-5E39867E27AA}" srcOrd="5" destOrd="0" presId="urn:microsoft.com/office/officeart/2005/8/layout/radial3"/>
    <dgm:cxn modelId="{9B6A5FC9-5E42-420E-B5E6-6BB800447263}" type="presParOf" srcId="{F680ACDD-6658-4752-B35D-9F7BD30A6A40}" destId="{47E93825-8C94-46E5-8A30-D616DBB0BB46}" srcOrd="6" destOrd="0" presId="urn:microsoft.com/office/officeart/2005/8/layout/radial3"/>
    <dgm:cxn modelId="{808E444E-FFFE-4E12-A4A5-F8B3A6CE2C1D}" type="presParOf" srcId="{F680ACDD-6658-4752-B35D-9F7BD30A6A40}" destId="{A2090099-855B-43E9-A098-FF56DCFF2679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EECD0-DB63-4A9A-BD38-83BBD71D3940}">
      <dsp:nvSpPr>
        <dsp:cNvPr id="0" name=""/>
        <dsp:cNvSpPr/>
      </dsp:nvSpPr>
      <dsp:spPr>
        <a:xfrm>
          <a:off x="2791728" y="1099354"/>
          <a:ext cx="2629548" cy="26295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GRC</a:t>
          </a:r>
        </a:p>
      </dsp:txBody>
      <dsp:txXfrm>
        <a:off x="3176816" y="1484442"/>
        <a:ext cx="1859372" cy="1859372"/>
      </dsp:txXfrm>
    </dsp:sp>
    <dsp:sp modelId="{6AF1DDD7-897B-40B8-9A02-B521100F2744}">
      <dsp:nvSpPr>
        <dsp:cNvPr id="0" name=""/>
        <dsp:cNvSpPr/>
      </dsp:nvSpPr>
      <dsp:spPr>
        <a:xfrm>
          <a:off x="3449115" y="43334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Service Owner</a:t>
          </a:r>
        </a:p>
      </dsp:txBody>
      <dsp:txXfrm>
        <a:off x="3641659" y="235878"/>
        <a:ext cx="929686" cy="929686"/>
      </dsp:txXfrm>
    </dsp:sp>
    <dsp:sp modelId="{AC7FEB73-AC06-48A6-B7C7-8A825405BBF8}">
      <dsp:nvSpPr>
        <dsp:cNvPr id="0" name=""/>
        <dsp:cNvSpPr/>
      </dsp:nvSpPr>
      <dsp:spPr>
        <a:xfrm>
          <a:off x="4788711" y="688449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Legal</a:t>
          </a:r>
        </a:p>
      </dsp:txBody>
      <dsp:txXfrm>
        <a:off x="4981255" y="880993"/>
        <a:ext cx="929686" cy="929686"/>
      </dsp:txXfrm>
    </dsp:sp>
    <dsp:sp modelId="{CE046E89-81B8-4A17-AFD3-8BDBF8E21709}">
      <dsp:nvSpPr>
        <dsp:cNvPr id="0" name=""/>
        <dsp:cNvSpPr/>
      </dsp:nvSpPr>
      <dsp:spPr>
        <a:xfrm>
          <a:off x="5119564" y="2138010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Information Security</a:t>
          </a:r>
        </a:p>
      </dsp:txBody>
      <dsp:txXfrm>
        <a:off x="5312108" y="2330554"/>
        <a:ext cx="929686" cy="929686"/>
      </dsp:txXfrm>
    </dsp:sp>
    <dsp:sp modelId="{5137E75A-58C6-4104-9733-F2CDF57CFDB2}">
      <dsp:nvSpPr>
        <dsp:cNvPr id="0" name=""/>
        <dsp:cNvSpPr/>
      </dsp:nvSpPr>
      <dsp:spPr>
        <a:xfrm>
          <a:off x="4192535" y="3300468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M365 Committee</a:t>
          </a:r>
        </a:p>
      </dsp:txBody>
      <dsp:txXfrm>
        <a:off x="4385079" y="3493012"/>
        <a:ext cx="929686" cy="929686"/>
      </dsp:txXfrm>
    </dsp:sp>
    <dsp:sp modelId="{7DFF8566-BF6E-4F0F-BB55-5E39867E27AA}">
      <dsp:nvSpPr>
        <dsp:cNvPr id="0" name=""/>
        <dsp:cNvSpPr/>
      </dsp:nvSpPr>
      <dsp:spPr>
        <a:xfrm>
          <a:off x="2705696" y="3300468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Change Advisory Board</a:t>
          </a:r>
        </a:p>
      </dsp:txBody>
      <dsp:txXfrm>
        <a:off x="2898240" y="3493012"/>
        <a:ext cx="929686" cy="929686"/>
      </dsp:txXfrm>
    </dsp:sp>
    <dsp:sp modelId="{47E93825-8C94-46E5-8A30-D616DBB0BB46}">
      <dsp:nvSpPr>
        <dsp:cNvPr id="0" name=""/>
        <dsp:cNvSpPr/>
      </dsp:nvSpPr>
      <dsp:spPr>
        <a:xfrm>
          <a:off x="1778667" y="2138010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Tenant Admins</a:t>
          </a:r>
        </a:p>
      </dsp:txBody>
      <dsp:txXfrm>
        <a:off x="1971211" y="2330554"/>
        <a:ext cx="929686" cy="929686"/>
      </dsp:txXfrm>
    </dsp:sp>
    <dsp:sp modelId="{A2090099-855B-43E9-A098-FF56DCFF2679}">
      <dsp:nvSpPr>
        <dsp:cNvPr id="0" name=""/>
        <dsp:cNvSpPr/>
      </dsp:nvSpPr>
      <dsp:spPr>
        <a:xfrm>
          <a:off x="2109520" y="688449"/>
          <a:ext cx="1314774" cy="1314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End Users</a:t>
          </a:r>
        </a:p>
      </dsp:txBody>
      <dsp:txXfrm>
        <a:off x="2302064" y="880993"/>
        <a:ext cx="929686" cy="929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770" tIns="45885" rIns="91770" bIns="458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770" tIns="45885" rIns="91770" bIns="45885" rtlCol="0"/>
          <a:lstStyle>
            <a:lvl1pPr algn="r">
              <a:defRPr sz="1200"/>
            </a:lvl1pPr>
          </a:lstStyle>
          <a:p>
            <a:fld id="{367B5E21-825C-4B0E-AEDA-5D4ADAAA3077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2050"/>
            <a:ext cx="4178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0" tIns="45885" rIns="91770" bIns="458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1770" tIns="45885" rIns="91770" bIns="4588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1770" tIns="45885" rIns="91770" bIns="458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1770" tIns="45885" rIns="91770" bIns="45885" rtlCol="0" anchor="b"/>
          <a:lstStyle>
            <a:lvl1pPr algn="r">
              <a:defRPr sz="1200"/>
            </a:lvl1pPr>
          </a:lstStyle>
          <a:p>
            <a:fld id="{B3D19EA3-3DE0-40DA-82FE-3ADAD6447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5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C0F40-FBEB-4BFE-A7DD-D6C7E55EBC9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8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Easy to make big mistakes on the internet</a:t>
            </a:r>
          </a:p>
          <a:p>
            <a:endParaRPr lang="en-US" dirty="0"/>
          </a:p>
          <a:p>
            <a:r>
              <a:rPr lang="en-US" dirty="0"/>
              <a:t>Traditional parameter is the data center firewall. Parameter on the Cloud is Identity and Authentication (and flawless configuration)</a:t>
            </a:r>
          </a:p>
          <a:p>
            <a:endParaRPr lang="en-US" dirty="0"/>
          </a:p>
          <a:p>
            <a:r>
              <a:rPr lang="en-US" dirty="0"/>
              <a:t>Question: Who is responsible for a breach of customer data? We are…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19EA3-3DE0-40DA-82FE-3ADAD6447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19EA3-3DE0-40DA-82FE-3ADAD6447B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About risk management in the Microsoft Cloud: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https://docs.microsoft.com/en-us/azure/cloud-adoption-framework/govern/security-baseline/policy-statements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19EA3-3DE0-40DA-82FE-3ADAD6447B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1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19EA3-3DE0-40DA-82FE-3ADAD6447B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285" y="0"/>
            <a:ext cx="3550384" cy="6858000"/>
          </a:xfrm>
          <a:prstGeom prst="rect">
            <a:avLst/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60401" y="2604350"/>
            <a:ext cx="4775867" cy="1268586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 algn="l">
              <a:buFontTx/>
              <a:buNone/>
              <a:defRPr sz="4000" b="1" cap="all" baseline="0">
                <a:solidFill>
                  <a:srgbClr val="0082CA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960401" y="4120948"/>
            <a:ext cx="477586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25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9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stCxn id="5" idx="3"/>
          </p:cNvCxnSpPr>
          <p:nvPr userDrawn="1"/>
        </p:nvCxnSpPr>
        <p:spPr>
          <a:xfrm>
            <a:off x="2274570" y="2479297"/>
            <a:ext cx="4594860" cy="41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4667250" y="3598735"/>
            <a:ext cx="1828800" cy="2196029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1"/>
          </p:nvPr>
        </p:nvSpPr>
        <p:spPr>
          <a:xfrm>
            <a:off x="2647950" y="3598735"/>
            <a:ext cx="1828800" cy="2196029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8"/>
          </p:nvPr>
        </p:nvSpPr>
        <p:spPr>
          <a:xfrm>
            <a:off x="6686550" y="3598735"/>
            <a:ext cx="1828800" cy="2196029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4"/>
          <p:cNvSpPr>
            <a:spLocks noGrp="1"/>
          </p:cNvSpPr>
          <p:nvPr>
            <p:ph sz="quarter" idx="19"/>
          </p:nvPr>
        </p:nvSpPr>
        <p:spPr>
          <a:xfrm>
            <a:off x="628650" y="3598735"/>
            <a:ext cx="1828800" cy="2196029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811530" y="1747777"/>
            <a:ext cx="1463040" cy="1463040"/>
          </a:xfrm>
          <a:solidFill>
            <a:srgbClr val="E7E7E8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2830830" y="1747777"/>
            <a:ext cx="1463040" cy="1463040"/>
          </a:xfrm>
          <a:solidFill>
            <a:srgbClr val="E7E7E8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4850130" y="1747777"/>
            <a:ext cx="1463040" cy="1463040"/>
          </a:xfrm>
          <a:solidFill>
            <a:srgbClr val="E7E7E8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869430" y="1747777"/>
            <a:ext cx="1463040" cy="1463040"/>
          </a:xfrm>
          <a:solidFill>
            <a:srgbClr val="E7E7E8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652590" y="2392033"/>
            <a:ext cx="182880" cy="18288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668790" y="2392033"/>
            <a:ext cx="182880" cy="18288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6686550" y="2392033"/>
            <a:ext cx="182880" cy="18288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6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3552669" cy="6858000"/>
          </a:xfrm>
          <a:prstGeom prst="rect">
            <a:avLst/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0" y="1781352"/>
            <a:ext cx="4555578" cy="3835856"/>
          </a:xfrm>
          <a:prstGeom prst="roundRect">
            <a:avLst>
              <a:gd name="adj" fmla="val 0"/>
            </a:avLst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664285"/>
            <a:ext cx="5493122" cy="4458543"/>
          </a:xfrm>
          <a:prstGeom prst="rect">
            <a:avLst/>
          </a:prstGeom>
        </p:spPr>
      </p:pic>
      <p:sp>
        <p:nvSpPr>
          <p:cNvPr id="28" name="Content Placeholder 3"/>
          <p:cNvSpPr>
            <a:spLocks noGrp="1"/>
          </p:cNvSpPr>
          <p:nvPr userDrawn="1">
            <p:ph sz="quarter" idx="15"/>
          </p:nvPr>
        </p:nvSpPr>
        <p:spPr>
          <a:xfrm>
            <a:off x="5077294" y="2158469"/>
            <a:ext cx="3448675" cy="3081622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11506" y="691299"/>
            <a:ext cx="4603843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5"/>
          <p:cNvSpPr>
            <a:spLocks noGrp="1"/>
          </p:cNvSpPr>
          <p:nvPr>
            <p:ph type="title" hasCustomPrompt="1"/>
          </p:nvPr>
        </p:nvSpPr>
        <p:spPr>
          <a:xfrm>
            <a:off x="3911507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33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831296"/>
            <a:ext cx="9144000" cy="3914020"/>
          </a:xfrm>
          <a:prstGeom prst="rect">
            <a:avLst/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628650" y="2067536"/>
            <a:ext cx="4811382" cy="3441540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ounded Rectangle 13"/>
          <p:cNvSpPr/>
          <p:nvPr userDrawn="1"/>
        </p:nvSpPr>
        <p:spPr>
          <a:xfrm>
            <a:off x="6023711" y="1308434"/>
            <a:ext cx="2580643" cy="4852930"/>
          </a:xfrm>
          <a:prstGeom prst="roundRect">
            <a:avLst>
              <a:gd name="adj" fmla="val 9697"/>
            </a:avLst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15"/>
          <a:stretch/>
        </p:blipFill>
        <p:spPr>
          <a:xfrm>
            <a:off x="5738852" y="1062377"/>
            <a:ext cx="3106328" cy="522989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62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-1" y="1658313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-1" y="1767513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59884" y="1431903"/>
            <a:ext cx="4224233" cy="646331"/>
          </a:xfrm>
          <a:prstGeom prst="rect">
            <a:avLst/>
          </a:prstGeom>
          <a:solidFill>
            <a:schemeClr val="bg1"/>
          </a:solidFill>
        </p:spPr>
        <p:txBody>
          <a:bodyPr wrap="none" anchor="b">
            <a:spAutoFit/>
          </a:bodyPr>
          <a:lstStyle>
            <a:lvl1pPr marL="0" indent="0" algn="ctr">
              <a:buFontTx/>
              <a:buNone/>
              <a:defRPr sz="4000" b="1" cap="all" baseline="0">
                <a:solidFill>
                  <a:srgbClr val="0082CA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947472" y="2628239"/>
            <a:ext cx="253333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63190" y="2628239"/>
            <a:ext cx="253333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947471" y="3201846"/>
            <a:ext cx="253333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663189" y="3201846"/>
            <a:ext cx="253333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1947471" y="3775453"/>
            <a:ext cx="253333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4663189" y="3775453"/>
            <a:ext cx="2533337" cy="47569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1947471" y="4801154"/>
            <a:ext cx="5249055" cy="78468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FontTx/>
              <a:buNone/>
              <a:defRPr sz="1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6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56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10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B0BA-1386-4379-AB7A-3107CDF391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8BC47-BE61-4944-8806-36F603F9B4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1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016001" y="2234318"/>
            <a:ext cx="8128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1016001" y="2343518"/>
            <a:ext cx="8128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898931" y="2025213"/>
            <a:ext cx="6111469" cy="646331"/>
          </a:xfrm>
          <a:prstGeom prst="rect">
            <a:avLst/>
          </a:prstGeom>
          <a:solidFill>
            <a:schemeClr val="bg1"/>
          </a:solidFill>
        </p:spPr>
        <p:txBody>
          <a:bodyPr wrap="none" anchor="t">
            <a:spAutoFit/>
          </a:bodyPr>
          <a:lstStyle>
            <a:lvl1pPr marL="0" indent="0" algn="l">
              <a:buFontTx/>
              <a:buNone/>
              <a:defRPr sz="4000" b="1" cap="all" baseline="0">
                <a:solidFill>
                  <a:srgbClr val="0082CA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6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0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1"/>
          </p:nvPr>
        </p:nvSpPr>
        <p:spPr>
          <a:xfrm>
            <a:off x="628650" y="1507536"/>
            <a:ext cx="7886700" cy="4775105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006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1"/>
          </p:nvPr>
        </p:nvSpPr>
        <p:spPr>
          <a:xfrm>
            <a:off x="628650" y="1507536"/>
            <a:ext cx="3838419" cy="4775105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4664883" y="1507535"/>
            <a:ext cx="3850467" cy="4775105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595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5"/>
          </p:nvPr>
        </p:nvSpPr>
        <p:spPr>
          <a:xfrm>
            <a:off x="3337562" y="3563127"/>
            <a:ext cx="2468880" cy="2468880"/>
          </a:xfrm>
          <a:solidFill>
            <a:srgbClr val="E7E7E8"/>
          </a:solidFill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1"/>
          </p:nvPr>
        </p:nvSpPr>
        <p:spPr>
          <a:xfrm>
            <a:off x="628650" y="3563127"/>
            <a:ext cx="2468880" cy="2468880"/>
          </a:xfrm>
          <a:solidFill>
            <a:srgbClr val="E7E7E8"/>
          </a:solidFill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7"/>
          </p:nvPr>
        </p:nvSpPr>
        <p:spPr>
          <a:xfrm>
            <a:off x="6046472" y="3563127"/>
            <a:ext cx="2468880" cy="2468880"/>
          </a:xfrm>
          <a:solidFill>
            <a:srgbClr val="E7E7E8"/>
          </a:solidFill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040130" y="1690998"/>
            <a:ext cx="1645920" cy="164592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457952" y="1690998"/>
            <a:ext cx="1645920" cy="164592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3749040" y="1690998"/>
            <a:ext cx="1645920" cy="164592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329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67309" y="3649849"/>
            <a:ext cx="6876691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3694534" y="3562803"/>
            <a:ext cx="182880" cy="18288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614214" y="3558409"/>
            <a:ext cx="182880" cy="18288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533894" y="3558409"/>
            <a:ext cx="182880" cy="18288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50105" y="3827369"/>
            <a:ext cx="2471738" cy="10334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469785" y="2418723"/>
            <a:ext cx="2471738" cy="10334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6389465" y="3827368"/>
            <a:ext cx="2471738" cy="103346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481370" y="2756880"/>
            <a:ext cx="1785938" cy="1785937"/>
          </a:xfrm>
          <a:solidFill>
            <a:srgbClr val="E7E7E8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10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Header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767578" y="1633929"/>
            <a:ext cx="2743200" cy="2103120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1"/>
          </p:nvPr>
        </p:nvSpPr>
        <p:spPr>
          <a:xfrm>
            <a:off x="1662741" y="1633929"/>
            <a:ext cx="2743200" cy="2103120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8"/>
          </p:nvPr>
        </p:nvSpPr>
        <p:spPr>
          <a:xfrm>
            <a:off x="5767578" y="3957407"/>
            <a:ext cx="2743200" cy="2103120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4"/>
          <p:cNvSpPr>
            <a:spLocks noGrp="1"/>
          </p:cNvSpPr>
          <p:nvPr>
            <p:ph sz="quarter" idx="19"/>
          </p:nvPr>
        </p:nvSpPr>
        <p:spPr>
          <a:xfrm>
            <a:off x="1662741" y="3957407"/>
            <a:ext cx="2743200" cy="2103120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defRPr sz="16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00000"/>
              </a:lnSpc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628650" y="1633927"/>
            <a:ext cx="914400" cy="914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28650" y="3957407"/>
            <a:ext cx="914400" cy="914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4730446" y="1633927"/>
            <a:ext cx="914400" cy="914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4730446" y="3957407"/>
            <a:ext cx="914400" cy="914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691299"/>
            <a:ext cx="7886700" cy="54864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2000" b="1" cap="none" baseline="0">
                <a:solidFill>
                  <a:srgbClr val="002856"/>
                </a:solidFill>
                <a:latin typeface="Arial Narrow" panose="020B060602020203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390532"/>
            <a:ext cx="9144000" cy="77189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99732"/>
            <a:ext cx="9144000" cy="7387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5"/>
          <p:cNvSpPr>
            <a:spLocks noGrp="1"/>
          </p:cNvSpPr>
          <p:nvPr>
            <p:ph type="title" hasCustomPrompt="1"/>
          </p:nvPr>
        </p:nvSpPr>
        <p:spPr>
          <a:xfrm>
            <a:off x="628650" y="267665"/>
            <a:ext cx="4036233" cy="400110"/>
          </a:xfrm>
          <a:solidFill>
            <a:srgbClr val="0082CA"/>
          </a:solidFill>
        </p:spPr>
        <p:txBody>
          <a:bodyPr wrap="none" anchor="ctr" anchorCtr="0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000" b="1" cap="all" baseline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268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7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0" y="6528510"/>
            <a:ext cx="436633" cy="329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D6B465-7064-4E74-8035-36FF62AC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3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19" r:id="rId2"/>
    <p:sldLayoutId id="2147483661" r:id="rId3"/>
    <p:sldLayoutId id="2147483677" r:id="rId4"/>
    <p:sldLayoutId id="2147483749" r:id="rId5"/>
    <p:sldLayoutId id="2147483748" r:id="rId6"/>
    <p:sldLayoutId id="2147483739" r:id="rId7"/>
    <p:sldLayoutId id="2147483741" r:id="rId8"/>
    <p:sldLayoutId id="2147483738" r:id="rId9"/>
    <p:sldLayoutId id="2147483742" r:id="rId10"/>
    <p:sldLayoutId id="2147483734" r:id="rId11"/>
    <p:sldLayoutId id="2147483736" r:id="rId12"/>
    <p:sldLayoutId id="2147483728" r:id="rId13"/>
    <p:sldLayoutId id="2147483691" r:id="rId14"/>
    <p:sldLayoutId id="2147483747" r:id="rId15"/>
    <p:sldLayoutId id="214748369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A28B0BA-1386-4379-AB7A-3107CDF3917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6/26/23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508BC47-BE61-4944-8806-36F603F9B4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40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cs.microsoft.com/en-us/azure/security/fundamentals/shared-responsibilit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6FDAE1A-CFF3-4A4B-B3E4-71B4DC302763}"/>
              </a:ext>
            </a:extLst>
          </p:cNvPr>
          <p:cNvSpPr txBox="1"/>
          <p:nvPr/>
        </p:nvSpPr>
        <p:spPr>
          <a:xfrm>
            <a:off x="442185" y="2395903"/>
            <a:ext cx="814664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GOVERNANCE, RISK MANAGEMENT, AND COMPLIANCE (GRC)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slides demonstrate governance for executives and security, showing how the environment is controlled.</a:t>
            </a: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 Pages  20-1224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85" y="5132801"/>
            <a:ext cx="8351776" cy="14179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119" y="219094"/>
            <a:ext cx="8649907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8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181AD01-FCBE-A4A8-546D-8C14516AF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Services In-Scope, compared to established services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5B8457-0292-649C-0898-00E68DED5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3047950" cy="400110"/>
          </a:xfrm>
        </p:spPr>
        <p:txBody>
          <a:bodyPr/>
          <a:lstStyle/>
          <a:p>
            <a:r>
              <a:rPr lang="en-US" dirty="0"/>
              <a:t>Implementation details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32F98A-7CDC-604B-5E20-1E5B9FE4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72297"/>
              </p:ext>
            </p:extLst>
          </p:nvPr>
        </p:nvGraphicFramePr>
        <p:xfrm>
          <a:off x="647700" y="1266124"/>
          <a:ext cx="7886700" cy="3921468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1025445">
                  <a:extLst>
                    <a:ext uri="{9D8B030D-6E8A-4147-A177-3AD203B41FA5}">
                      <a16:colId xmlns:a16="http://schemas.microsoft.com/office/drawing/2014/main" val="2159037871"/>
                    </a:ext>
                  </a:extLst>
                </a:gridCol>
                <a:gridCol w="2221797">
                  <a:extLst>
                    <a:ext uri="{9D8B030D-6E8A-4147-A177-3AD203B41FA5}">
                      <a16:colId xmlns:a16="http://schemas.microsoft.com/office/drawing/2014/main" val="793108642"/>
                    </a:ext>
                  </a:extLst>
                </a:gridCol>
                <a:gridCol w="724322">
                  <a:extLst>
                    <a:ext uri="{9D8B030D-6E8A-4147-A177-3AD203B41FA5}">
                      <a16:colId xmlns:a16="http://schemas.microsoft.com/office/drawing/2014/main" val="237554421"/>
                    </a:ext>
                  </a:extLst>
                </a:gridCol>
                <a:gridCol w="369485">
                  <a:extLst>
                    <a:ext uri="{9D8B030D-6E8A-4147-A177-3AD203B41FA5}">
                      <a16:colId xmlns:a16="http://schemas.microsoft.com/office/drawing/2014/main" val="4211940034"/>
                    </a:ext>
                  </a:extLst>
                </a:gridCol>
                <a:gridCol w="565893">
                  <a:extLst>
                    <a:ext uri="{9D8B030D-6E8A-4147-A177-3AD203B41FA5}">
                      <a16:colId xmlns:a16="http://schemas.microsoft.com/office/drawing/2014/main" val="3864197931"/>
                    </a:ext>
                  </a:extLst>
                </a:gridCol>
                <a:gridCol w="358091">
                  <a:extLst>
                    <a:ext uri="{9D8B030D-6E8A-4147-A177-3AD203B41FA5}">
                      <a16:colId xmlns:a16="http://schemas.microsoft.com/office/drawing/2014/main" val="4249301287"/>
                    </a:ext>
                  </a:extLst>
                </a:gridCol>
                <a:gridCol w="488307">
                  <a:extLst>
                    <a:ext uri="{9D8B030D-6E8A-4147-A177-3AD203B41FA5}">
                      <a16:colId xmlns:a16="http://schemas.microsoft.com/office/drawing/2014/main" val="1033596778"/>
                    </a:ext>
                  </a:extLst>
                </a:gridCol>
                <a:gridCol w="427541">
                  <a:extLst>
                    <a:ext uri="{9D8B030D-6E8A-4147-A177-3AD203B41FA5}">
                      <a16:colId xmlns:a16="http://schemas.microsoft.com/office/drawing/2014/main" val="2754820686"/>
                    </a:ext>
                  </a:extLst>
                </a:gridCol>
                <a:gridCol w="1705819">
                  <a:extLst>
                    <a:ext uri="{9D8B030D-6E8A-4147-A177-3AD203B41FA5}">
                      <a16:colId xmlns:a16="http://schemas.microsoft.com/office/drawing/2014/main" val="3142025212"/>
                    </a:ext>
                  </a:extLst>
                </a:gridCol>
              </a:tblGrid>
              <a:tr h="302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Deployed Services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Description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Gov.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Terms of Use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DLP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Offline Backup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Ret. Policy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Other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extLst>
                  <a:ext uri="{0D108BD9-81ED-4DB2-BD59-A6C34878D82A}">
                    <a16:rowId xmlns:a16="http://schemas.microsoft.com/office/drawing/2014/main" val="2543276083"/>
                  </a:ext>
                </a:extLst>
              </a:tr>
              <a:tr h="457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Corporate email and calendaring system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Established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extLst>
                  <a:ext uri="{0D108BD9-81ED-4DB2-BD59-A6C34878D82A}">
                    <a16:rowId xmlns:a16="http://schemas.microsoft.com/office/drawing/2014/main" val="4195570402"/>
                  </a:ext>
                </a:extLst>
              </a:tr>
              <a:tr h="767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Corporate chat, presence, and video conferencing. Conversation-based collaboration and file authoring / storage space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Emerging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extLst>
                  <a:ext uri="{0D108BD9-81ED-4DB2-BD59-A6C34878D82A}">
                    <a16:rowId xmlns:a16="http://schemas.microsoft.com/office/drawing/2014/main" val="1404438752"/>
                  </a:ext>
                </a:extLst>
              </a:tr>
              <a:tr h="922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Online version used in two places: Share tenant and as back-end for Teams.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On-Premises runs Intranet, Workspaces, Projects, and References sites; is backed up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Established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extLst>
                  <a:ext uri="{0D108BD9-81ED-4DB2-BD59-A6C34878D82A}">
                    <a16:rowId xmlns:a16="http://schemas.microsoft.com/office/drawing/2014/main" val="3864403127"/>
                  </a:ext>
                </a:extLst>
              </a:tr>
              <a:tr h="767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Will replace the personal Drive. 1TB per user, pooled across the organization. Auto-sync across devices. Built into the Windows OS and Teams as a default save and auto-save location for files.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Emerging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extLst>
                  <a:ext uri="{0D108BD9-81ED-4DB2-BD59-A6C34878D82A}">
                    <a16:rowId xmlns:a16="http://schemas.microsoft.com/office/drawing/2014/main" val="3345674602"/>
                  </a:ext>
                </a:extLst>
              </a:tr>
              <a:tr h="457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900" dirty="0">
                          <a:effectLst/>
                        </a:rPr>
                      </a:b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Business intelligence and reporting application. Rolled out by USAL business, now operated by IT. Large user base.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Emerging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Yes/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No/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Soon</a:t>
                      </a:r>
                    </a:p>
                  </a:txBody>
                  <a:tcPr marL="58072" marR="5807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900" dirty="0">
                        <a:effectLst/>
                      </a:endParaRPr>
                    </a:p>
                  </a:txBody>
                  <a:tcPr marL="58072" marR="58072" marT="0" marB="0"/>
                </a:tc>
                <a:extLst>
                  <a:ext uri="{0D108BD9-81ED-4DB2-BD59-A6C34878D82A}">
                    <a16:rowId xmlns:a16="http://schemas.microsoft.com/office/drawing/2014/main" val="948449251"/>
                  </a:ext>
                </a:extLst>
              </a:tr>
            </a:tbl>
          </a:graphicData>
        </a:graphic>
      </p:graphicFrame>
      <p:pic>
        <p:nvPicPr>
          <p:cNvPr id="1046" name="Picture 1281866689">
            <a:extLst>
              <a:ext uri="{FF2B5EF4-FFF2-40B4-BE49-F238E27FC236}">
                <a16:creationId xmlns:a16="http://schemas.microsoft.com/office/drawing/2014/main" id="{05508B89-DB84-B51F-BEC4-B3E11FC8E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71" y="1602208"/>
            <a:ext cx="8477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1052124833">
            <a:extLst>
              <a:ext uri="{FF2B5EF4-FFF2-40B4-BE49-F238E27FC236}">
                <a16:creationId xmlns:a16="http://schemas.microsoft.com/office/drawing/2014/main" id="{162927C2-0B24-D163-E8A0-F5A26DB74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9" y="2030644"/>
            <a:ext cx="8763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35711724">
            <a:extLst>
              <a:ext uri="{FF2B5EF4-FFF2-40B4-BE49-F238E27FC236}">
                <a16:creationId xmlns:a16="http://schemas.microsoft.com/office/drawing/2014/main" id="{C1E1CE80-5934-ABFB-5F5A-808585467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12" y="2843107"/>
            <a:ext cx="9715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934555075">
            <a:extLst>
              <a:ext uri="{FF2B5EF4-FFF2-40B4-BE49-F238E27FC236}">
                <a16:creationId xmlns:a16="http://schemas.microsoft.com/office/drawing/2014/main" id="{1D29231B-93B8-D66C-B324-E4ABC17CF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62" y="3757229"/>
            <a:ext cx="9810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3">
            <a:extLst>
              <a:ext uri="{FF2B5EF4-FFF2-40B4-BE49-F238E27FC236}">
                <a16:creationId xmlns:a16="http://schemas.microsoft.com/office/drawing/2014/main" id="{78BFDBE4-AB0C-69F0-6CA5-04FE8F699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255792"/>
            <a:ext cx="7891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 = dedicated staff, service catalog, automation scripts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Gov. = documented governance plan, representation at the M365 committee, auditing abilities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 of Use = published end-user policy, terms of use, or other produced by </a:t>
            </a:r>
            <a:r>
              <a:rPr lang="en-US" sz="1100" dirty="0">
                <a:latin typeface="Arial"/>
                <a:cs typeface="Arial"/>
              </a:rPr>
              <a:t>[ORG]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DLP = Data Loss Prevention (intervenes when sensitive data transacts)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Offline Backup = the ability to copy configuration and data in the </a:t>
            </a:r>
            <a:r>
              <a:rPr lang="en-US" sz="1100" dirty="0">
                <a:latin typeface="Arial"/>
                <a:cs typeface="Arial"/>
              </a:rPr>
              <a:t>[ORG]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center to restore configuration and other major mistakes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Ret. Policy = a retention policy is in place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DA34675-D1ED-72B4-F8D7-999C22E7B4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77"/>
          <a:stretch>
            <a:fillRect/>
          </a:stretch>
        </p:blipFill>
        <p:spPr>
          <a:xfrm>
            <a:off x="670321" y="4494931"/>
            <a:ext cx="866775" cy="263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7B14ED-0FFC-3BBC-763D-DFDCC958B3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437" y="3113675"/>
            <a:ext cx="336552" cy="17508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26C7516-6D37-4A0F-8ABB-ED65A2604F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724" y="3976495"/>
            <a:ext cx="336552" cy="17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5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BEEC58-9B10-143A-A73B-16341A2A0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Controls and Features in the Microsoft 365 Cloud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50F55-FD30-DB33-9070-10B9B3750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79791E-FD9F-4F8F-6E66-8A423D18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816249" cy="400110"/>
          </a:xfrm>
        </p:spPr>
        <p:txBody>
          <a:bodyPr/>
          <a:lstStyle/>
          <a:p>
            <a:r>
              <a:rPr lang="en-US">
                <a:latin typeface="Arial Narrow"/>
                <a:cs typeface="Arial"/>
              </a:rPr>
              <a:t>DEMO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811047-6750-01D6-36AC-F8F3C8FFC92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Data Loss Prevention (DLP)</a:t>
            </a:r>
          </a:p>
          <a:p>
            <a:r>
              <a:rPr lang="en-US" dirty="0">
                <a:latin typeface="Arial"/>
                <a:cs typeface="Arial"/>
              </a:rPr>
              <a:t>Communications Compliance</a:t>
            </a:r>
          </a:p>
          <a:p>
            <a:r>
              <a:rPr lang="en-US" dirty="0">
                <a:latin typeface="Arial"/>
                <a:cs typeface="Arial"/>
              </a:rPr>
              <a:t>Audit Log</a:t>
            </a:r>
          </a:p>
          <a:p>
            <a:r>
              <a:rPr lang="en-US">
                <a:latin typeface="Arial"/>
                <a:cs typeface="Arial"/>
              </a:rPr>
              <a:t>eDiscovery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920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92162" y="2211977"/>
            <a:ext cx="4775867" cy="2266578"/>
          </a:xfrm>
        </p:spPr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governance, Risk Management, and Compliance (GRC)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2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BEEC58-9B10-143A-A73B-16341A2A0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Objective: demonstrate commitment to security and compliance at launch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79791E-FD9F-4F8F-6E66-8A423D18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1098378" cy="400110"/>
          </a:xfrm>
        </p:spPr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AGENDA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811047-6750-01D6-36AC-F8F3C8FFC92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The Cloud is different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State of the [ORG] Microsoft 365 Cloud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Governance, Risk Management, and Compliance (GRC)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Controls and Features Demonstration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MindShift access for PNW colleagues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Q&amp;A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82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07F9C4A-A4CE-F6BC-82D5-44904C574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93" y="2141052"/>
            <a:ext cx="6740413" cy="3920286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BEEC58-9B10-143A-A73B-16341A2A0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Easy to start, costly to run responsibly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79791E-FD9F-4F8F-6E66-8A423D18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1787669" cy="400110"/>
          </a:xfrm>
        </p:spPr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Cloud Basics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811047-6750-01D6-36AC-F8F3C8FFC92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154477"/>
            <a:ext cx="7886700" cy="4693605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Less predictable – annual agreements common, constant changes</a:t>
            </a:r>
          </a:p>
          <a:p>
            <a:r>
              <a:rPr lang="en-US" dirty="0">
                <a:latin typeface="Arial"/>
                <a:cs typeface="Arial"/>
              </a:rPr>
              <a:t>Requires initial and ongoing scrutiny</a:t>
            </a:r>
          </a:p>
          <a:p>
            <a:r>
              <a:rPr lang="en-US" dirty="0">
                <a:latin typeface="Arial"/>
                <a:cs typeface="Arial"/>
              </a:rPr>
              <a:t>Shared responsibility, limited provider liability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D290FE-6337-BDA6-46E5-0CFBE3DBFB83}"/>
              </a:ext>
            </a:extLst>
          </p:cNvPr>
          <p:cNvSpPr txBox="1"/>
          <p:nvPr/>
        </p:nvSpPr>
        <p:spPr>
          <a:xfrm>
            <a:off x="1201793" y="6061338"/>
            <a:ext cx="5671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Image source: </a:t>
            </a:r>
            <a:r>
              <a:rPr lang="en-US" sz="1050" dirty="0">
                <a:hlinkClick r:id="rId4"/>
              </a:rPr>
              <a:t>https://docs.microsoft.com/en-us/azure/security/fundamentals/shared-responsibility</a:t>
            </a:r>
            <a:endParaRPr lang="en-US" sz="1050" dirty="0"/>
          </a:p>
          <a:p>
            <a:r>
              <a:rPr lang="en-US" sz="1050" dirty="0"/>
              <a:t>SaaS – “Service as a Service”, PaaS – “Platform as a Service”, IaaS – “Infrastructure as a Service” </a:t>
            </a:r>
          </a:p>
        </p:txBody>
      </p:sp>
    </p:spTree>
    <p:extLst>
      <p:ext uri="{BB962C8B-B14F-4D97-AF65-F5344CB8AC3E}">
        <p14:creationId xmlns:p14="http://schemas.microsoft.com/office/powerpoint/2010/main" val="426671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BEEC58-9B10-143A-A73B-16341A2A0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~__ contracted, ____+ used*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79791E-FD9F-4F8F-6E66-8A423D18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2054922" cy="400110"/>
          </a:xfrm>
        </p:spPr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Cloud services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D290FE-6337-BDA6-46E5-0CFBE3DBFB83}"/>
              </a:ext>
            </a:extLst>
          </p:cNvPr>
          <p:cNvSpPr txBox="1"/>
          <p:nvPr/>
        </p:nvSpPr>
        <p:spPr>
          <a:xfrm>
            <a:off x="628650" y="5958952"/>
            <a:ext cx="54890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Current service catalog: _______________</a:t>
            </a:r>
          </a:p>
          <a:p>
            <a:r>
              <a:rPr lang="en-US" sz="1050" dirty="0"/>
              <a:t>   Apps used report: Cloud Discovery - Microsoft Defender for Cloud Apps (cloudappsecurity.com)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79618A-6677-851C-19B9-AB3F2095B233}"/>
              </a:ext>
            </a:extLst>
          </p:cNvPr>
          <p:cNvSpPr txBox="1"/>
          <p:nvPr/>
        </p:nvSpPr>
        <p:spPr>
          <a:xfrm>
            <a:off x="628650" y="1239939"/>
            <a:ext cx="462308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I. Company Policy, Process, and Standards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Owner identifies business need, secures funding, and organizational support</a:t>
            </a:r>
          </a:p>
          <a:p>
            <a:pPr marL="342900" indent="-342900">
              <a:buAutoNum type="arabicPeriod"/>
            </a:pPr>
            <a:r>
              <a:rPr lang="en-US" dirty="0"/>
              <a:t>Identify and evaluate service providers and service levels</a:t>
            </a:r>
          </a:p>
          <a:p>
            <a:pPr marL="342900" indent="-342900">
              <a:buAutoNum type="arabicPeriod"/>
            </a:pPr>
            <a:r>
              <a:rPr lang="en-US" dirty="0"/>
              <a:t>Legal review of terms, privacy, contract</a:t>
            </a:r>
          </a:p>
          <a:p>
            <a:pPr marL="342900" indent="-342900">
              <a:buAutoNum type="arabicPeriod"/>
            </a:pPr>
            <a:r>
              <a:rPr lang="en-US" dirty="0"/>
              <a:t>IT / Security review and risk assessment</a:t>
            </a:r>
          </a:p>
          <a:p>
            <a:pPr marL="342900" indent="-342900">
              <a:buAutoNum type="arabicPeriod"/>
            </a:pPr>
            <a:r>
              <a:rPr lang="en-US" dirty="0"/>
              <a:t>Agree on governance and support structure</a:t>
            </a:r>
          </a:p>
          <a:p>
            <a:pPr marL="342900" indent="-342900">
              <a:buAutoNum type="arabicPeriod"/>
            </a:pPr>
            <a:r>
              <a:rPr lang="en-US" dirty="0"/>
              <a:t>Negotiate and contract</a:t>
            </a:r>
          </a:p>
          <a:p>
            <a:pPr marL="342900" indent="-342900">
              <a:buAutoNum type="arabicPeriod"/>
            </a:pPr>
            <a:r>
              <a:rPr lang="en-US" dirty="0"/>
              <a:t>Establish vendor with finance</a:t>
            </a:r>
          </a:p>
          <a:p>
            <a:pPr marL="342900" indent="-342900">
              <a:buAutoNum type="arabicPeriod"/>
            </a:pPr>
            <a:r>
              <a:rPr lang="en-US" dirty="0"/>
              <a:t>Implement governance and support plan</a:t>
            </a:r>
          </a:p>
          <a:p>
            <a:pPr marL="342900" indent="-342900">
              <a:buAutoNum type="arabicPeriod"/>
            </a:pPr>
            <a:r>
              <a:rPr lang="en-US" dirty="0"/>
              <a:t>Use, support, monitor, and manage</a:t>
            </a:r>
          </a:p>
          <a:p>
            <a:pPr marL="342900" indent="-342900">
              <a:buAutoNum type="arabicPeriod"/>
            </a:pPr>
            <a:r>
              <a:rPr lang="en-US" b="1" dirty="0">
                <a:highlight>
                  <a:srgbClr val="FFFF00"/>
                </a:highlight>
              </a:rPr>
              <a:t>Repeat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b="1" dirty="0">
                <a:highlight>
                  <a:srgbClr val="FFFF00"/>
                </a:highlight>
              </a:rPr>
              <a:t>annually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sz="1000" dirty="0"/>
              <a:t>Applicable: Vendor Contracting Policy, Cloud Computing Policy and Standards, Compliance Guide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33DB73-9BF8-A6C3-F940-295421DBEBDF}"/>
              </a:ext>
            </a:extLst>
          </p:cNvPr>
          <p:cNvSpPr txBox="1"/>
          <p:nvPr/>
        </p:nvSpPr>
        <p:spPr>
          <a:xfrm>
            <a:off x="5499140" y="1249137"/>
            <a:ext cx="2859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II. Shadow IT</a:t>
            </a:r>
          </a:p>
          <a:p>
            <a:pPr marL="342900" indent="-342900">
              <a:buAutoNum type="arabicPeriod"/>
            </a:pPr>
            <a:r>
              <a:rPr lang="en-US" dirty="0"/>
              <a:t>Click-through agreement</a:t>
            </a:r>
          </a:p>
          <a:p>
            <a:pPr marL="342900" indent="-342900">
              <a:buAutoNum type="arabicPeriod"/>
            </a:pPr>
            <a:r>
              <a:rPr lang="en-US" dirty="0"/>
              <a:t>Pay with credit card, or</a:t>
            </a:r>
            <a:br>
              <a:rPr lang="en-US" dirty="0"/>
            </a:br>
            <a:r>
              <a:rPr lang="en-US" dirty="0"/>
              <a:t>free service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3D730E-45A0-DC2F-BB15-FC00215CF088}"/>
              </a:ext>
            </a:extLst>
          </p:cNvPr>
          <p:cNvSpPr txBox="1"/>
          <p:nvPr/>
        </p:nvSpPr>
        <p:spPr>
          <a:xfrm>
            <a:off x="5499140" y="2636140"/>
            <a:ext cx="31836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III. Fourth Party</a:t>
            </a:r>
          </a:p>
          <a:p>
            <a:pPr marL="342900" indent="-342900">
              <a:buAutoNum type="arabicPeriod"/>
            </a:pPr>
            <a:r>
              <a:rPr lang="en-US" dirty="0"/>
              <a:t>Vendor / Partner solution</a:t>
            </a:r>
          </a:p>
          <a:p>
            <a:pPr marL="342900" indent="-342900">
              <a:buAutoNum type="arabicPeriod"/>
            </a:pPr>
            <a:r>
              <a:rPr lang="en-US" dirty="0"/>
              <a:t>Legal review</a:t>
            </a:r>
          </a:p>
          <a:p>
            <a:pPr marL="342900" indent="-342900">
              <a:buAutoNum type="arabicPeriod"/>
            </a:pPr>
            <a:r>
              <a:rPr lang="en-US" dirty="0"/>
              <a:t>Security risk assessment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Click-through agreement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0A8D94-28AF-2E97-F276-A60EBE001C63}"/>
              </a:ext>
            </a:extLst>
          </p:cNvPr>
          <p:cNvSpPr txBox="1"/>
          <p:nvPr/>
        </p:nvSpPr>
        <p:spPr>
          <a:xfrm>
            <a:off x="5499140" y="4472426"/>
            <a:ext cx="3066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IV. Personal or Automatic Use </a:t>
            </a:r>
          </a:p>
          <a:p>
            <a:r>
              <a:rPr lang="en-US" dirty="0"/>
              <a:t>Browse website / connect</a:t>
            </a:r>
          </a:p>
        </p:txBody>
      </p:sp>
    </p:spTree>
    <p:extLst>
      <p:ext uri="{BB962C8B-B14F-4D97-AF65-F5344CB8AC3E}">
        <p14:creationId xmlns:p14="http://schemas.microsoft.com/office/powerpoint/2010/main" val="275845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30CADA-B15D-1976-DD61-0D0084718C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691299"/>
            <a:ext cx="8085582" cy="709798"/>
          </a:xfrm>
        </p:spPr>
        <p:txBody>
          <a:bodyPr/>
          <a:lstStyle/>
          <a:p>
            <a:r>
              <a:rPr lang="en-US" dirty="0"/>
              <a:t>Owner Drives and Supports, Legal and Info Sec Define and Verify, Committees Review and Approve, Admins Implement, End Users are Responsible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00033B-8D8A-D84E-EACA-0F7FAF5F0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E23B60-2FCD-2C40-70EC-99D499F2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2994731" cy="400110"/>
          </a:xfrm>
        </p:spPr>
        <p:txBody>
          <a:bodyPr/>
          <a:lstStyle/>
          <a:p>
            <a:r>
              <a:rPr lang="en-US" dirty="0"/>
              <a:t>Shared Responsibility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8E5787D-CCD4-AA12-D1DA-6B858F638A68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706017607"/>
              </p:ext>
            </p:extLst>
          </p:nvPr>
        </p:nvGraphicFramePr>
        <p:xfrm>
          <a:off x="628652" y="1508124"/>
          <a:ext cx="8213006" cy="4658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580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AB2CDF-EC37-CD3E-7EE9-659C645E43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"/>
              </a:rPr>
              <a:t>[ORG] owns an E5 License – the best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8AD601-1468-7832-69F6-8522F437F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4598438" cy="400110"/>
          </a:xfrm>
        </p:spPr>
        <p:txBody>
          <a:bodyPr/>
          <a:lstStyle/>
          <a:p>
            <a:r>
              <a:rPr lang="en-US">
                <a:latin typeface="Arial Narrow"/>
                <a:cs typeface="Arial"/>
              </a:rPr>
              <a:t>Microsoft 365 Productivity services</a:t>
            </a:r>
            <a:endParaRPr lang="en-US"/>
          </a:p>
        </p:txBody>
      </p:sp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07E832AF-60B4-0D80-3970-10E9B9F48B4C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480507" y="1144062"/>
            <a:ext cx="4639576" cy="463050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3F8676-7AC6-2FD2-19CF-181A440DA4C8}"/>
              </a:ext>
            </a:extLst>
          </p:cNvPr>
          <p:cNvSpPr txBox="1"/>
          <p:nvPr/>
        </p:nvSpPr>
        <p:spPr>
          <a:xfrm>
            <a:off x="508906" y="5883274"/>
            <a:ext cx="4412341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Image source: </a:t>
            </a:r>
            <a:r>
              <a:rPr lang="en-US" sz="1000" dirty="0">
                <a:ea typeface="+mn-lt"/>
                <a:cs typeface="+mn-lt"/>
              </a:rPr>
              <a:t>https://www.thinkebiz.net/business-automation/microsoft365/</a:t>
            </a:r>
            <a:endParaRPr lang="en-US" sz="1000" dirty="0">
              <a:cs typeface="Calibri"/>
            </a:endParaRPr>
          </a:p>
        </p:txBody>
      </p:sp>
      <p:pic>
        <p:nvPicPr>
          <p:cNvPr id="9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B647422D-DD51-4984-3535-1E846AA32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616" y="3306407"/>
            <a:ext cx="2017487" cy="4783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3FDB0C-3C24-7266-6CFE-C2D5C5BC2A48}"/>
              </a:ext>
            </a:extLst>
          </p:cNvPr>
          <p:cNvSpPr txBox="1"/>
          <p:nvPr/>
        </p:nvSpPr>
        <p:spPr>
          <a:xfrm>
            <a:off x="5342546" y="1420117"/>
            <a:ext cx="3477785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Calibri"/>
              </a:rPr>
              <a:t>Status of Services and Governance</a:t>
            </a:r>
          </a:p>
          <a:p>
            <a:endParaRPr lang="en-US" sz="1100" b="1" dirty="0">
              <a:solidFill>
                <a:schemeClr val="accent5"/>
              </a:solidFill>
              <a:latin typeface="Arial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solidFill>
                  <a:schemeClr val="accent5"/>
                </a:solidFill>
                <a:latin typeface="Arial"/>
                <a:cs typeface="Calibri"/>
              </a:rPr>
              <a:t>Deployed (or Available)</a:t>
            </a:r>
            <a:endParaRPr lang="en-US" sz="1200" dirty="0">
              <a:solidFill>
                <a:schemeClr val="accent5"/>
              </a:solidFill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Calibri"/>
              </a:rPr>
              <a:t>Outlook 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Calibri"/>
              </a:rPr>
              <a:t>Teams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Calibri"/>
              </a:rPr>
              <a:t>Power BI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Calibri"/>
              </a:rPr>
              <a:t>Planner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Calibri"/>
              </a:rPr>
              <a:t>Whiteboard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Forms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1200" dirty="0">
                <a:latin typeface="Arial"/>
                <a:cs typeface="Arial"/>
              </a:rPr>
              <a:t>My Analytics</a:t>
            </a:r>
            <a:endParaRPr lang="en-US" sz="1200" dirty="0">
              <a:ea typeface="+mn-lt"/>
              <a:cs typeface="+mn-lt"/>
            </a:endParaRPr>
          </a:p>
          <a:p>
            <a:pPr marL="628650" lvl="1" indent="-171450">
              <a:buFont typeface="Arial,Sans-Serif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Viva Insights</a:t>
            </a:r>
          </a:p>
          <a:p>
            <a:pPr marL="628650" lvl="1" indent="-171450">
              <a:buFont typeface="Arial"/>
              <a:buChar char="•"/>
            </a:pPr>
            <a:endParaRPr lang="en-US" sz="1200" dirty="0">
              <a:solidFill>
                <a:srgbClr val="000000"/>
              </a:solidFill>
              <a:latin typeface="Arial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solidFill>
                  <a:schemeClr val="accent5"/>
                </a:solidFill>
                <a:latin typeface="Arial"/>
                <a:cs typeface="Calibri"/>
              </a:rPr>
              <a:t>In Progress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Calibri"/>
              </a:rPr>
              <a:t>SharePoint Online</a:t>
            </a:r>
            <a:endParaRPr lang="en-US" sz="1200" dirty="0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One Drive (currently in pilot)</a:t>
            </a:r>
            <a:endParaRPr lang="en-US" sz="1200" dirty="0">
              <a:latin typeface="Arial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Viva Connections</a:t>
            </a:r>
            <a:endParaRPr lang="en-US" sz="1200" dirty="0">
              <a:solidFill>
                <a:srgbClr val="000000"/>
              </a:solidFill>
              <a:latin typeface="Arial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Business Voice (phone service)</a:t>
            </a:r>
            <a:endParaRPr lang="en-US" sz="1200" dirty="0">
              <a:latin typeface="Arial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endParaRPr lang="en-US" sz="1200" dirty="0">
              <a:latin typeface="Arial"/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1200" b="1" dirty="0">
                <a:solidFill>
                  <a:schemeClr val="accent5"/>
                </a:solidFill>
                <a:latin typeface="Arial"/>
                <a:cs typeface="Arial"/>
              </a:rPr>
              <a:t>Under Consideration</a:t>
            </a:r>
            <a:endParaRPr lang="en-US" sz="1200" dirty="0">
              <a:solidFill>
                <a:schemeClr val="accent5"/>
              </a:solidFill>
              <a:latin typeface="Calibri" panose="020F0502020204030204"/>
              <a:cs typeface="Calibri" panose="020F0502020204030204"/>
            </a:endParaRPr>
          </a:p>
          <a:p>
            <a:pPr marL="628650" lvl="1" indent="-171450">
              <a:buFont typeface="Arial,Sans-Serif"/>
              <a:buChar char="•"/>
            </a:pPr>
            <a:r>
              <a:rPr lang="en-US" sz="1200" dirty="0">
                <a:latin typeface="Arial"/>
                <a:cs typeface="Arial"/>
              </a:rPr>
              <a:t>Power Automate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1200" dirty="0">
                <a:latin typeface="Arial"/>
                <a:cs typeface="Arial"/>
              </a:rPr>
              <a:t>To Do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1200" dirty="0">
                <a:latin typeface="Arial"/>
                <a:cs typeface="Arial"/>
              </a:rPr>
              <a:t>Approvals</a:t>
            </a:r>
          </a:p>
          <a:p>
            <a:pPr marL="628650" lvl="1" indent="-171450">
              <a:buFont typeface="Arial"/>
              <a:buChar char="•"/>
            </a:pPr>
            <a:endParaRPr lang="en-US" sz="1100" dirty="0">
              <a:latin typeface="Arial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795B75-3F02-1B05-8EBB-FFA73144F282}"/>
              </a:ext>
            </a:extLst>
          </p:cNvPr>
          <p:cNvSpPr txBox="1"/>
          <p:nvPr/>
        </p:nvSpPr>
        <p:spPr>
          <a:xfrm>
            <a:off x="5558693" y="5753036"/>
            <a:ext cx="1134167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latin typeface="Arial"/>
                <a:cs typeface="Arial"/>
              </a:rPr>
              <a:t>Not Formalized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47704C-9A96-3324-E568-675517D9E58E}"/>
              </a:ext>
            </a:extLst>
          </p:cNvPr>
          <p:cNvSpPr txBox="1"/>
          <p:nvPr/>
        </p:nvSpPr>
        <p:spPr>
          <a:xfrm>
            <a:off x="6855189" y="5753488"/>
            <a:ext cx="869342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latin typeface="Arial"/>
                <a:cs typeface="Arial"/>
              </a:rPr>
              <a:t>Emerging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969CA-31D2-AA72-6C25-758F6595A673}"/>
              </a:ext>
            </a:extLst>
          </p:cNvPr>
          <p:cNvSpPr txBox="1"/>
          <p:nvPr/>
        </p:nvSpPr>
        <p:spPr>
          <a:xfrm>
            <a:off x="7906685" y="5750766"/>
            <a:ext cx="928987" cy="2663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latin typeface="Arial"/>
                <a:cs typeface="Arial"/>
              </a:rPr>
              <a:t>Established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4BBE470-238B-C864-A397-9383EB8B49BD}"/>
              </a:ext>
            </a:extLst>
          </p:cNvPr>
          <p:cNvSpPr/>
          <p:nvPr/>
        </p:nvSpPr>
        <p:spPr>
          <a:xfrm>
            <a:off x="7816348" y="5809717"/>
            <a:ext cx="140800" cy="140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6EFA63-8997-B6D7-E9F6-B7B2BA14DCB3}"/>
              </a:ext>
            </a:extLst>
          </p:cNvPr>
          <p:cNvSpPr/>
          <p:nvPr/>
        </p:nvSpPr>
        <p:spPr>
          <a:xfrm>
            <a:off x="5341386" y="5747246"/>
            <a:ext cx="3480290" cy="293813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E0A0B7C6-0A58-97C4-924D-CF9A876E59C5}"/>
              </a:ext>
            </a:extLst>
          </p:cNvPr>
          <p:cNvSpPr/>
          <p:nvPr/>
        </p:nvSpPr>
        <p:spPr>
          <a:xfrm>
            <a:off x="5828305" y="5178424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89EB8265-EA7A-2DBB-E048-A089618C7A0F}"/>
              </a:ext>
            </a:extLst>
          </p:cNvPr>
          <p:cNvSpPr/>
          <p:nvPr/>
        </p:nvSpPr>
        <p:spPr>
          <a:xfrm>
            <a:off x="5464175" y="5810249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71B2F70-022C-F830-2CC9-5496B7CAFEF5}"/>
              </a:ext>
            </a:extLst>
          </p:cNvPr>
          <p:cNvSpPr/>
          <p:nvPr/>
        </p:nvSpPr>
        <p:spPr>
          <a:xfrm>
            <a:off x="6756273" y="5800725"/>
            <a:ext cx="146049" cy="127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id="{AD529097-5AE2-77BA-E4B6-9B172781F4F2}"/>
              </a:ext>
            </a:extLst>
          </p:cNvPr>
          <p:cNvSpPr/>
          <p:nvPr/>
        </p:nvSpPr>
        <p:spPr>
          <a:xfrm>
            <a:off x="5828305" y="5368923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9605D279-2D48-CE5E-54A6-71256E81569F}"/>
              </a:ext>
            </a:extLst>
          </p:cNvPr>
          <p:cNvSpPr/>
          <p:nvPr/>
        </p:nvSpPr>
        <p:spPr>
          <a:xfrm>
            <a:off x="5841871" y="3908424"/>
            <a:ext cx="146049" cy="127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8824AD2-DFA1-8A43-333F-9F880D4DC972}"/>
              </a:ext>
            </a:extLst>
          </p:cNvPr>
          <p:cNvSpPr/>
          <p:nvPr/>
        </p:nvSpPr>
        <p:spPr>
          <a:xfrm>
            <a:off x="5841497" y="2050516"/>
            <a:ext cx="140800" cy="140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0806D4E6-8CB5-48FD-A2DF-47C3A719CE99}"/>
              </a:ext>
            </a:extLst>
          </p:cNvPr>
          <p:cNvSpPr/>
          <p:nvPr/>
        </p:nvSpPr>
        <p:spPr>
          <a:xfrm>
            <a:off x="5841871" y="2422523"/>
            <a:ext cx="146049" cy="127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9142BC98-EA5E-31C8-2CAC-B3B1F331EC14}"/>
              </a:ext>
            </a:extLst>
          </p:cNvPr>
          <p:cNvSpPr/>
          <p:nvPr/>
        </p:nvSpPr>
        <p:spPr>
          <a:xfrm>
            <a:off x="5838824" y="2593973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B81A8C43-B40D-75A5-C6F1-99A0D9EB0EF8}"/>
              </a:ext>
            </a:extLst>
          </p:cNvPr>
          <p:cNvSpPr/>
          <p:nvPr/>
        </p:nvSpPr>
        <p:spPr>
          <a:xfrm>
            <a:off x="5838824" y="2797173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8E44E73E-1C36-6783-963C-BF55D15A3831}"/>
              </a:ext>
            </a:extLst>
          </p:cNvPr>
          <p:cNvSpPr/>
          <p:nvPr/>
        </p:nvSpPr>
        <p:spPr>
          <a:xfrm>
            <a:off x="5838824" y="2974973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>
            <a:extLst>
              <a:ext uri="{FF2B5EF4-FFF2-40B4-BE49-F238E27FC236}">
                <a16:creationId xmlns:a16="http://schemas.microsoft.com/office/drawing/2014/main" id="{A4719DD5-9726-64A6-8C18-2C07DFDD7848}"/>
              </a:ext>
            </a:extLst>
          </p:cNvPr>
          <p:cNvSpPr/>
          <p:nvPr/>
        </p:nvSpPr>
        <p:spPr>
          <a:xfrm>
            <a:off x="5838824" y="3165473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83C5FA06-EFD2-AAB4-0622-A2CA12CEFCB3}"/>
              </a:ext>
            </a:extLst>
          </p:cNvPr>
          <p:cNvSpPr/>
          <p:nvPr/>
        </p:nvSpPr>
        <p:spPr>
          <a:xfrm>
            <a:off x="5832474" y="3355973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6720200-ADAE-5050-EB78-2A69AFDCF1D2}"/>
              </a:ext>
            </a:extLst>
          </p:cNvPr>
          <p:cNvSpPr/>
          <p:nvPr/>
        </p:nvSpPr>
        <p:spPr>
          <a:xfrm>
            <a:off x="5850596" y="2230569"/>
            <a:ext cx="146049" cy="127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07057F03-C7E8-60BF-EBF2-3FF8DDCEF58E}"/>
              </a:ext>
            </a:extLst>
          </p:cNvPr>
          <p:cNvSpPr/>
          <p:nvPr/>
        </p:nvSpPr>
        <p:spPr>
          <a:xfrm>
            <a:off x="5828305" y="4960294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23FF452-076B-B0CF-0084-147F7FE9CC86}"/>
              </a:ext>
            </a:extLst>
          </p:cNvPr>
          <p:cNvSpPr/>
          <p:nvPr/>
        </p:nvSpPr>
        <p:spPr>
          <a:xfrm>
            <a:off x="5850400" y="4070491"/>
            <a:ext cx="146049" cy="127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59A88AE-45A7-BCF1-D338-8A9D977BDE51}"/>
              </a:ext>
            </a:extLst>
          </p:cNvPr>
          <p:cNvSpPr/>
          <p:nvPr/>
        </p:nvSpPr>
        <p:spPr>
          <a:xfrm>
            <a:off x="5850400" y="4255038"/>
            <a:ext cx="146049" cy="1270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2D052D22-BA53-44B8-0DEA-77CAFB935BD7}"/>
              </a:ext>
            </a:extLst>
          </p:cNvPr>
          <p:cNvSpPr/>
          <p:nvPr/>
        </p:nvSpPr>
        <p:spPr>
          <a:xfrm>
            <a:off x="5852116" y="4454278"/>
            <a:ext cx="142875" cy="14287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7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FA2D205-5523-FDF0-AB03-60E04463FD71}"/>
              </a:ext>
            </a:extLst>
          </p:cNvPr>
          <p:cNvSpPr/>
          <p:nvPr/>
        </p:nvSpPr>
        <p:spPr>
          <a:xfrm>
            <a:off x="420136" y="1187946"/>
            <a:ext cx="2629390" cy="4351463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6F7F6C-0854-2934-0305-B6F8274FB4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>
                <a:latin typeface="Arial Narrow"/>
                <a:cs typeface="Arial"/>
              </a:rPr>
              <a:t>Cloud operations take time to establish and support. For example: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C43AA9-EDE3-C0BF-2ECB-FE9FC88F1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2272930" cy="400110"/>
          </a:xfrm>
        </p:spPr>
        <p:txBody>
          <a:bodyPr/>
          <a:lstStyle/>
          <a:p>
            <a:r>
              <a:rPr lang="en-US">
                <a:latin typeface="Arial Narrow"/>
                <a:cs typeface="Arial"/>
              </a:rPr>
              <a:t>Getting to Green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5312BF-4E8E-B0C8-7055-15AA1A06C1A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2450" y="1625011"/>
            <a:ext cx="2495550" cy="2562130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sz="1200" dirty="0">
                <a:latin typeface="Arial"/>
                <a:cs typeface="Arial"/>
              </a:rPr>
              <a:t>May be in production</a:t>
            </a:r>
            <a:endParaRPr lang="en-US" sz="1200" dirty="0"/>
          </a:p>
          <a:p>
            <a:r>
              <a:rPr lang="en-US" sz="1200" dirty="0">
                <a:latin typeface="Arial"/>
                <a:cs typeface="Arial"/>
              </a:rPr>
              <a:t>One or more people have admin rights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May be compliant with [ORG] Cloud Standards</a:t>
            </a:r>
            <a:endParaRPr lang="en-US" sz="1200" dirty="0"/>
          </a:p>
          <a:p>
            <a:r>
              <a:rPr lang="en-US" sz="1200" dirty="0">
                <a:latin typeface="Arial"/>
                <a:cs typeface="Arial"/>
              </a:rPr>
              <a:t>Unclear where data are stored and what data are processed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61FAF01A-69CF-E166-25E9-A40254D18A3B}"/>
              </a:ext>
            </a:extLst>
          </p:cNvPr>
          <p:cNvSpPr txBox="1">
            <a:spLocks/>
          </p:cNvSpPr>
          <p:nvPr/>
        </p:nvSpPr>
        <p:spPr>
          <a:xfrm>
            <a:off x="3333750" y="1625011"/>
            <a:ext cx="2463800" cy="25303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/>
                <a:cs typeface="Arial"/>
              </a:rPr>
              <a:t>Accountable Service Owner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M365 Committee informed (if Microsoft services)</a:t>
            </a:r>
            <a:endParaRPr lang="en-US" sz="1200" dirty="0"/>
          </a:p>
          <a:p>
            <a:r>
              <a:rPr lang="en-US" sz="1200" dirty="0">
                <a:latin typeface="Arial"/>
                <a:cs typeface="Arial"/>
              </a:rPr>
              <a:t>Documented Governance and/or Terms of Use 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Clear understanding of where data are stored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End User support / Service Catalog</a:t>
            </a:r>
          </a:p>
          <a:p>
            <a:r>
              <a:rPr lang="en-US" sz="1200" dirty="0">
                <a:latin typeface="Arial"/>
                <a:cs typeface="Arial"/>
              </a:rPr>
              <a:t>Initial Security Review</a:t>
            </a:r>
            <a:endParaRPr lang="en-US" sz="1200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38CC542A-F0BD-2B4E-7DF3-45313E9906F1}"/>
              </a:ext>
            </a:extLst>
          </p:cNvPr>
          <p:cNvSpPr txBox="1">
            <a:spLocks/>
          </p:cNvSpPr>
          <p:nvPr/>
        </p:nvSpPr>
        <p:spPr>
          <a:xfrm>
            <a:off x="6184900" y="1625010"/>
            <a:ext cx="2679700" cy="38855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/>
                <a:cs typeface="Arial"/>
              </a:rPr>
              <a:t>Strong technical controls, such as Data Loss Prevention (DLP) and Advanced Information Protection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Change management, including M365 committee oversight, if applicable</a:t>
            </a:r>
          </a:p>
          <a:p>
            <a:r>
              <a:rPr lang="en-US" sz="1200" dirty="0">
                <a:latin typeface="Arial"/>
                <a:cs typeface="Arial"/>
              </a:rPr>
              <a:t>Mature support process, including automation and risky events (terms and transfers)</a:t>
            </a:r>
          </a:p>
          <a:p>
            <a:r>
              <a:rPr lang="en-US" sz="1200" dirty="0">
                <a:latin typeface="Arial"/>
                <a:cs typeface="Arial"/>
              </a:rPr>
              <a:t>Auditable adherence to [ORG]  policy</a:t>
            </a:r>
          </a:p>
          <a:p>
            <a:r>
              <a:rPr lang="en-US" sz="1200" dirty="0">
                <a:latin typeface="Arial"/>
                <a:cs typeface="Arial"/>
              </a:rPr>
              <a:t>Regular reviews against established security baseline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Alerts and/or SIEM integration</a:t>
            </a:r>
          </a:p>
          <a:p>
            <a:r>
              <a:rPr lang="en-US" sz="1200" dirty="0">
                <a:latin typeface="Arial"/>
                <a:cs typeface="Arial"/>
              </a:rPr>
              <a:t>Retention policies</a:t>
            </a:r>
          </a:p>
          <a:p>
            <a:r>
              <a:rPr lang="en-US" sz="1200" dirty="0">
                <a:latin typeface="Arial"/>
                <a:cs typeface="Arial"/>
              </a:rPr>
              <a:t>Offline Backups</a:t>
            </a: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400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5590BD-5732-8644-22C6-69802CD75BB4}"/>
              </a:ext>
            </a:extLst>
          </p:cNvPr>
          <p:cNvSpPr txBox="1"/>
          <p:nvPr/>
        </p:nvSpPr>
        <p:spPr>
          <a:xfrm>
            <a:off x="796193" y="1263586"/>
            <a:ext cx="219461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Not Formalized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A30787-DC0A-4271-38BB-A17FDE94AE3C}"/>
              </a:ext>
            </a:extLst>
          </p:cNvPr>
          <p:cNvSpPr/>
          <p:nvPr/>
        </p:nvSpPr>
        <p:spPr>
          <a:xfrm>
            <a:off x="6209798" y="1294867"/>
            <a:ext cx="229700" cy="22335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D539B1A0-4FDA-7A3C-7E6D-F0961EE0E13A}"/>
              </a:ext>
            </a:extLst>
          </p:cNvPr>
          <p:cNvSpPr/>
          <p:nvPr/>
        </p:nvSpPr>
        <p:spPr>
          <a:xfrm>
            <a:off x="561975" y="1295399"/>
            <a:ext cx="225425" cy="238125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8C3B624-BF1E-941C-DE46-66B9014E2AB2}"/>
              </a:ext>
            </a:extLst>
          </p:cNvPr>
          <p:cNvSpPr/>
          <p:nvPr/>
        </p:nvSpPr>
        <p:spPr>
          <a:xfrm>
            <a:off x="3352673" y="1304925"/>
            <a:ext cx="215899" cy="2032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329E465-2F17-7CD3-BD3B-2248FE87241E}"/>
              </a:ext>
            </a:extLst>
          </p:cNvPr>
          <p:cNvSpPr/>
          <p:nvPr/>
        </p:nvSpPr>
        <p:spPr>
          <a:xfrm>
            <a:off x="3195086" y="1187945"/>
            <a:ext cx="2750040" cy="4351463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AFF2CC-8345-D5DA-DE0C-69DD9C0D11F7}"/>
              </a:ext>
            </a:extLst>
          </p:cNvPr>
          <p:cNvSpPr/>
          <p:nvPr/>
        </p:nvSpPr>
        <p:spPr>
          <a:xfrm>
            <a:off x="6090686" y="1187945"/>
            <a:ext cx="2775440" cy="4351463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92662B-A812-9F90-4128-0F746B1CD24A}"/>
              </a:ext>
            </a:extLst>
          </p:cNvPr>
          <p:cNvSpPr txBox="1"/>
          <p:nvPr/>
        </p:nvSpPr>
        <p:spPr>
          <a:xfrm>
            <a:off x="3558442" y="1269935"/>
            <a:ext cx="219461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Emerging</a:t>
            </a:r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9608D6-8188-319E-D0F9-B510834417D1}"/>
              </a:ext>
            </a:extLst>
          </p:cNvPr>
          <p:cNvSpPr txBox="1"/>
          <p:nvPr/>
        </p:nvSpPr>
        <p:spPr>
          <a:xfrm>
            <a:off x="6422292" y="1263584"/>
            <a:ext cx="219461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Established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82547D-E640-4BB1-9641-A7E228FD1F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691299"/>
            <a:ext cx="7886700" cy="746884"/>
          </a:xfrm>
        </p:spPr>
        <p:txBody>
          <a:bodyPr/>
          <a:lstStyle/>
          <a:p>
            <a:r>
              <a:rPr lang="en-US" dirty="0"/>
              <a:t>Identity and Access Management are the Cloud Perimeter; Preventative and Detective Controls make up the rest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417A06-32CA-4FB8-7901-F01828A4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665"/>
            <a:ext cx="1949573" cy="400110"/>
          </a:xfrm>
        </p:spPr>
        <p:txBody>
          <a:bodyPr/>
          <a:lstStyle/>
          <a:p>
            <a:r>
              <a:rPr lang="en-US" dirty="0"/>
              <a:t>M365 Controls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BC9B4C-BC18-89C9-A7AC-2DE72AF4294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507537"/>
            <a:ext cx="3872330" cy="4449712"/>
          </a:xfrm>
          <a:ln>
            <a:solidFill>
              <a:schemeClr val="accent1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Admin / Procedural</a:t>
            </a:r>
          </a:p>
          <a:p>
            <a:r>
              <a:rPr lang="en-US" dirty="0"/>
              <a:t>Corporate Policy</a:t>
            </a:r>
          </a:p>
          <a:p>
            <a:r>
              <a:rPr lang="en-US" dirty="0"/>
              <a:t>IT Standards</a:t>
            </a:r>
          </a:p>
          <a:p>
            <a:r>
              <a:rPr lang="en-US" dirty="0"/>
              <a:t>Governance Plan</a:t>
            </a:r>
          </a:p>
          <a:p>
            <a:r>
              <a:rPr lang="en-US" dirty="0"/>
              <a:t>Terms of Use</a:t>
            </a:r>
          </a:p>
          <a:p>
            <a:r>
              <a:rPr lang="en-US" dirty="0"/>
              <a:t>IT Service Management Process</a:t>
            </a:r>
          </a:p>
          <a:p>
            <a:r>
              <a:rPr lang="en-US" dirty="0"/>
              <a:t>Security and Awareness Training</a:t>
            </a:r>
          </a:p>
          <a:p>
            <a:r>
              <a:rPr lang="en-US" dirty="0"/>
              <a:t>Compliance Training</a:t>
            </a:r>
          </a:p>
          <a:p>
            <a:r>
              <a:rPr lang="en-US" dirty="0"/>
              <a:t>eDiscovery/Records Management</a:t>
            </a:r>
          </a:p>
          <a:p>
            <a:r>
              <a:rPr lang="en-US" dirty="0"/>
              <a:t>Vendor Risk Assessment*</a:t>
            </a:r>
          </a:p>
          <a:p>
            <a:r>
              <a:rPr lang="en-US" dirty="0"/>
              <a:t>Internal Audit* </a:t>
            </a:r>
          </a:p>
          <a:p>
            <a:r>
              <a:rPr lang="en-US" dirty="0"/>
              <a:t>Alert / Incident Management*</a:t>
            </a:r>
          </a:p>
          <a:p>
            <a:r>
              <a:rPr lang="en-US" dirty="0"/>
              <a:t>Compliance Manager**</a:t>
            </a:r>
          </a:p>
          <a:p>
            <a:r>
              <a:rPr lang="en-US" dirty="0"/>
              <a:t>Communications Compliance** 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8D87F3B-F329-5A27-E266-39D6D1522CA1}"/>
              </a:ext>
            </a:extLst>
          </p:cNvPr>
          <p:cNvSpPr txBox="1">
            <a:spLocks/>
          </p:cNvSpPr>
          <p:nvPr/>
        </p:nvSpPr>
        <p:spPr>
          <a:xfrm>
            <a:off x="4643023" y="1507536"/>
            <a:ext cx="4235801" cy="4449713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wrap="square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Technical</a:t>
            </a:r>
          </a:p>
          <a:p>
            <a:r>
              <a:rPr lang="en-US" dirty="0"/>
              <a:t>Single Sign-On (SSO)</a:t>
            </a:r>
          </a:p>
          <a:p>
            <a:r>
              <a:rPr lang="en-US" dirty="0"/>
              <a:t>Multi-Factor Authentication (MFA)</a:t>
            </a:r>
          </a:p>
          <a:p>
            <a:r>
              <a:rPr lang="en-US" dirty="0"/>
              <a:t>Mobile Device Management (MDM)</a:t>
            </a:r>
          </a:p>
          <a:p>
            <a:r>
              <a:rPr lang="en-US" dirty="0"/>
              <a:t>Data Loss Prevention (DLP)</a:t>
            </a:r>
          </a:p>
          <a:p>
            <a:r>
              <a:rPr lang="en-US" dirty="0"/>
              <a:t>Conditional Access (USAL computers and enrolled mobile devices)</a:t>
            </a:r>
          </a:p>
          <a:p>
            <a:r>
              <a:rPr lang="en-US" dirty="0"/>
              <a:t>External Sharing Limits</a:t>
            </a:r>
          </a:p>
          <a:p>
            <a:r>
              <a:rPr lang="en-US" dirty="0"/>
              <a:t>Audits and Logs</a:t>
            </a:r>
          </a:p>
          <a:p>
            <a:r>
              <a:rPr lang="en-US" dirty="0"/>
              <a:t>Safe Links</a:t>
            </a:r>
          </a:p>
          <a:p>
            <a:r>
              <a:rPr lang="en-US" dirty="0"/>
              <a:t>Virus Scanner</a:t>
            </a:r>
          </a:p>
          <a:p>
            <a:r>
              <a:rPr lang="en-US" dirty="0"/>
              <a:t>Retention Policies*</a:t>
            </a:r>
          </a:p>
          <a:p>
            <a:r>
              <a:rPr lang="en-US" dirty="0"/>
              <a:t>Data Classification*</a:t>
            </a:r>
          </a:p>
          <a:p>
            <a:r>
              <a:rPr lang="en-US" dirty="0">
                <a:latin typeface="Arial"/>
                <a:cs typeface="Arial"/>
              </a:rPr>
              <a:t>Rights Management (AIP)**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2B5B7C-B3D7-24FA-DFD3-1E50CF98D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731" y="5274481"/>
            <a:ext cx="467863" cy="2433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27720E-A332-203F-2B3A-794B7992E18B}"/>
              </a:ext>
            </a:extLst>
          </p:cNvPr>
          <p:cNvSpPr txBox="1"/>
          <p:nvPr/>
        </p:nvSpPr>
        <p:spPr>
          <a:xfrm>
            <a:off x="628650" y="6056116"/>
            <a:ext cx="3457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control not implemented universally or completely</a:t>
            </a:r>
          </a:p>
          <a:p>
            <a:r>
              <a:rPr lang="en-US" sz="1200" dirty="0"/>
              <a:t>** future deliverable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2EFB81-368F-A90F-9BB4-767056DD5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773" y="5184811"/>
            <a:ext cx="467863" cy="2433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06DAD7-581E-85D5-20E8-9B596969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64" y="5517878"/>
            <a:ext cx="467863" cy="2433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8BE53A-719B-C47E-9AA0-A5E51A8BE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883" y="4627066"/>
            <a:ext cx="467863" cy="2433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9B8678-4D79-73BF-5D43-451866C6F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281" y="5561560"/>
            <a:ext cx="467863" cy="2433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0C0A104-7898-FAE8-FF1F-6FC43C283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383" y="4941414"/>
            <a:ext cx="467863" cy="24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8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USAL BRANDED MASTER PPT TEMPLATE (042221) FINAL (2).pptx" id="{4BE4D1C9-1B40-45EC-B089-A55E321DCDC6}" vid="{05EF28B7-04FC-4DF5-8B30-DF7D6DB91C37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USAL Master PPT Template</Template>
  <TotalTime>0</TotalTime>
  <Words>1184</Words>
  <Application>Microsoft Macintosh PowerPoint</Application>
  <PresentationFormat>On-screen Show (4:3)</PresentationFormat>
  <Paragraphs>238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Narrow</vt:lpstr>
      <vt:lpstr>Arial,Sans-Serif</vt:lpstr>
      <vt:lpstr>Calibri</vt:lpstr>
      <vt:lpstr>Symbol</vt:lpstr>
      <vt:lpstr>Office Theme</vt:lpstr>
      <vt:lpstr>1_Office Theme</vt:lpstr>
      <vt:lpstr>PowerPoint Presentation</vt:lpstr>
      <vt:lpstr>PowerPoint Presentation</vt:lpstr>
      <vt:lpstr>AGENDA</vt:lpstr>
      <vt:lpstr>Cloud Basics</vt:lpstr>
      <vt:lpstr>Cloud services</vt:lpstr>
      <vt:lpstr>Shared Responsibility</vt:lpstr>
      <vt:lpstr>Microsoft 365 Productivity services</vt:lpstr>
      <vt:lpstr>Getting to Green</vt:lpstr>
      <vt:lpstr>M365 Controls</vt:lpstr>
      <vt:lpstr>Implementation details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2022-11-08T18:00:30Z</dcterms:created>
  <dcterms:modified xsi:type="dcterms:W3CDTF">2023-06-26T18:01:32Z</dcterms:modified>
</cp:coreProperties>
</file>