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59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66FF"/>
    <a:srgbClr val="FF99CC"/>
    <a:srgbClr val="C5D3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9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2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8C5D7F7-3526-4232-9168-5870F5E05B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614081-0467-4F82-9702-BE248168FF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41ABD-D979-4023-AD27-35D50612B87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B9062F7-2936-406D-BCFF-9ADC6915C1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B321FF-9B28-4CE5-9C2C-2F77751D67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B5F3B-F620-4D6E-8024-4BCA6E91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6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52450-5140-4358-B44C-3E6F5A72FEC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66AEB-37B9-447A-AA6C-3BD9E8D2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3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C0F40-FBEB-4BFE-A7DD-D6C7E55EBC9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5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14D98-C8C7-4BB0-9DDF-E206F3AA9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E8AA56-0F7B-4156-B30F-4FA2E1C64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17E5FB-CD50-47BE-817C-06FD1116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44CDF8-2A0E-4C62-827A-503147DB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AF6BBF-C90F-4964-8527-46593AAE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886AC-C1D1-4926-A029-C87C47CB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CF57F8-C91B-4F9B-BB7C-BAE86A9CC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DDCA35-09AF-4647-A572-B709D81C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CB857C-4995-4035-A974-502C8627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F546A7-5273-4107-BC98-B729AB91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9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DDD0486-DC1B-4B43-BF03-D626D899E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D730CF-FDF8-44F9-8575-5B1DC9416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6D9E2D-E61D-402D-852C-CD51153B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0AFEC2-69D2-4CF1-AC07-79BB3691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D6D5B8-9688-46D0-A694-77DB0B64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3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 - White with Tab and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77800"/>
            <a:ext cx="11379200" cy="711200"/>
          </a:xfrm>
        </p:spPr>
        <p:txBody>
          <a:bodyPr>
            <a:noAutofit/>
          </a:bodyPr>
          <a:lstStyle>
            <a:lvl1pPr marL="0" indent="0">
              <a:buNone/>
              <a:defRPr sz="3733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Header Arial 28pt Grey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000" y="6356351"/>
            <a:ext cx="2844800" cy="365125"/>
          </a:xfrm>
        </p:spPr>
        <p:txBody>
          <a:bodyPr/>
          <a:lstStyle/>
          <a:p>
            <a:fld id="{F647CAF5-B559-47E0-8662-741E71AA1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269541"/>
            <a:ext cx="304800" cy="482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25047" tIns="162523" rIns="325047" bIns="162523" anchor="ctr"/>
          <a:lstStyle/>
          <a:p>
            <a:pPr algn="ctr">
              <a:defRPr/>
            </a:pPr>
            <a:endParaRPr lang="en-US" sz="4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" y="685801"/>
            <a:ext cx="8534400" cy="543983"/>
          </a:xfr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Sub-header Calibri 18pt teal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0" y="1193801"/>
            <a:ext cx="10972800" cy="386079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133"/>
            </a:lvl5pPr>
          </a:lstStyle>
          <a:p>
            <a:pPr lvl="0"/>
            <a:r>
              <a:rPr lang="en-US" dirty="0"/>
              <a:t>First level, Calibri regular 28pt</a:t>
            </a:r>
          </a:p>
          <a:p>
            <a:pPr lvl="1"/>
            <a:r>
              <a:rPr lang="en-US" dirty="0"/>
              <a:t>Second level, Calibri regular 24pt</a:t>
            </a:r>
          </a:p>
          <a:p>
            <a:pPr lvl="2"/>
            <a:r>
              <a:rPr lang="en-US" dirty="0"/>
              <a:t>Third level, Calibri regular 20pt</a:t>
            </a:r>
          </a:p>
          <a:p>
            <a:pPr lvl="3"/>
            <a:r>
              <a:rPr lang="en-US" dirty="0"/>
              <a:t>Fourth level, Calibri regular 18pt</a:t>
            </a:r>
          </a:p>
          <a:p>
            <a:pPr lvl="4"/>
            <a:r>
              <a:rPr lang="en-US" dirty="0"/>
              <a:t>Fifth level, Calibri regular 16pt</a:t>
            </a:r>
          </a:p>
        </p:txBody>
      </p:sp>
    </p:spTree>
    <p:extLst>
      <p:ext uri="{BB962C8B-B14F-4D97-AF65-F5344CB8AC3E}">
        <p14:creationId xmlns:p14="http://schemas.microsoft.com/office/powerpoint/2010/main" val="399253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B0BA-1386-4379-AB7A-3107CDF391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BC47-BE61-4944-8806-36F603F9B4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9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20013-81C0-4B6A-9FED-C2D8D9B4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5FD6A5-5075-4459-8C25-37EA73E2E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103E10-17B9-407E-A670-19F42296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699961-5E2D-4E37-B722-2B2329DA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49EC64-9CF2-4D0B-A263-75433AC5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3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1BD78D-B76E-4420-AAFC-279B6EAD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8C915A-55A4-4EE4-825A-E2AFF1A85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B95A66-4511-436D-8404-92DB49E5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2731A-9A5F-48A6-A95D-72E793B2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74EF9F-4E28-4184-9739-CB1AE450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4422A-0296-44B5-BD7E-B21765A03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D77E23-29B3-4CF7-87A2-6F7114EC7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174385-E441-43F2-973D-3623ACA43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6DEA58-98F7-4A62-BEAC-B40081A9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188C25-6F2D-486F-BCC2-13FBA82E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002CBC-CE8A-426E-B3B2-A6F13C19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0BD52-398D-452E-9B22-5726FAA64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AAA77C-8DBF-40BC-92A7-24F60B7A3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7BA6D8-3954-403B-8FBE-9626A3A9A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EA6D1F9-38A0-4079-A672-8BEF5EEA6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1C1B6C-6DCF-4A9E-A446-B3F66D7CC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E133C7-CDB4-4AF2-BF1C-A9F2A80F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789FD5D-148F-40E4-B781-87D391E9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3DBDFBE-AAC1-45FA-9BEE-5C54ECB7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4F976-9C15-46EE-845F-DF1618C0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1DAFAC-CB57-49F0-A30B-1769F5D3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9A25E5A-EE7A-4B68-8BCF-E1F3D82E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7C03747-6A8D-4BA6-93E0-F7CC308C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75BDD2-1868-486E-9ADD-9119CF41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CD1ACD9-FEBC-45EE-A72A-637118B3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335C94-1475-4EBF-A5ED-6C214903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5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A27B82-8819-4F5D-B15E-772A2522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09E942-DC3B-4A20-9E05-EE7EB7A9B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C0F247-F56B-4F54-AAFB-D37105432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96661-9B79-4AEF-84A6-00F002DD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DE39B6-54CE-491D-B085-83DD366E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0D901A-4F87-419A-8B28-A86BC102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1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52A66C-0D92-46F1-B9DE-DA8F8B416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192BB8-3CC6-4B6A-A048-79C4B94CC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1A1F38-AA3A-4834-8B31-74FCC663A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16DEB2-3693-4EE2-974D-889EBF3D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8CA42E-6EFE-4926-9075-1E1827C1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81A143-620E-402E-8112-E3438EF9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0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B71FE7C-5614-46ED-98CA-9B2BC853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13280E-B083-4927-9941-B07A9043D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77A1DA-6D7C-47FE-823C-96D2BAAE6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D9FB-1894-44A5-8C4A-0D86605ABC2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1A460D-D841-4627-86D0-7BE8CFAD0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EBBB78-899C-4AC6-9B1D-335237446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FBEA-9F9F-460A-9F46-EE6C275D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4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B0BA-1386-4379-AB7A-3107CDF391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BC47-BE61-4944-8806-36F603F9B4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9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FF1C1EA-830E-CD47-8DB0-373164BE22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70658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6FDAE1A-CFF3-4A4B-B3E4-71B4DC302763}"/>
              </a:ext>
            </a:extLst>
          </p:cNvPr>
          <p:cNvSpPr txBox="1"/>
          <p:nvPr/>
        </p:nvSpPr>
        <p:spPr>
          <a:xfrm>
            <a:off x="2249215" y="1975945"/>
            <a:ext cx="74562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</a:rPr>
              <a:t>SAMPLE SCHEDULE ARCHITECTURE SERVICES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t>Sample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Intelligent Business Process Management Suite (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</a:rPr>
              <a:t>iBPMS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), Robot Process Automation (RPA) Reference Architecture, and RPA SaaS workflows provide an outline of proposed services.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</a:rPr>
              <a:t>3 Pages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B2CA88E-DB50-CC4A-8C60-61377E23D878}"/>
              </a:ext>
            </a:extLst>
          </p:cNvPr>
          <p:cNvSpPr txBox="1"/>
          <p:nvPr/>
        </p:nvSpPr>
        <p:spPr>
          <a:xfrm>
            <a:off x="9557444" y="6432332"/>
            <a:ext cx="746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50-358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xmlns="" id="{7BAFB341-58A0-44F7-A33A-18B5488472CC}"/>
              </a:ext>
            </a:extLst>
          </p:cNvPr>
          <p:cNvGrpSpPr/>
          <p:nvPr/>
        </p:nvGrpSpPr>
        <p:grpSpPr>
          <a:xfrm>
            <a:off x="968684" y="421172"/>
            <a:ext cx="10430843" cy="6293394"/>
            <a:chOff x="968684" y="421172"/>
            <a:chExt cx="10430843" cy="6293394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78554F88-2BC7-42FE-ABCA-077D7ABCCE7A}"/>
                </a:ext>
              </a:extLst>
            </p:cNvPr>
            <p:cNvGrpSpPr/>
            <p:nvPr/>
          </p:nvGrpSpPr>
          <p:grpSpPr>
            <a:xfrm>
              <a:off x="1119078" y="1078481"/>
              <a:ext cx="9953844" cy="5636085"/>
              <a:chOff x="1541420" y="829492"/>
              <a:chExt cx="9953844" cy="5636085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EE996BDD-3DE3-4734-9912-A09C8B2B151F}"/>
                  </a:ext>
                </a:extLst>
              </p:cNvPr>
              <p:cNvCxnSpPr>
                <a:cxnSpLocks/>
                <a:stCxn id="5" idx="3"/>
              </p:cNvCxnSpPr>
              <p:nvPr/>
            </p:nvCxnSpPr>
            <p:spPr>
              <a:xfrm>
                <a:off x="3108962" y="3803468"/>
                <a:ext cx="6230978" cy="326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725BC553-3E75-4E45-8C5A-DEB50501F09E}"/>
                  </a:ext>
                </a:extLst>
              </p:cNvPr>
              <p:cNvSpPr/>
              <p:nvPr/>
            </p:nvSpPr>
            <p:spPr>
              <a:xfrm>
                <a:off x="6686003" y="1308462"/>
                <a:ext cx="2653937" cy="411262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0F08B247-08A4-4915-8BCC-1432A19C7668}"/>
                  </a:ext>
                </a:extLst>
              </p:cNvPr>
              <p:cNvSpPr/>
              <p:nvPr/>
            </p:nvSpPr>
            <p:spPr>
              <a:xfrm>
                <a:off x="4532813" y="829492"/>
                <a:ext cx="2529840" cy="40494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Assist Employee’s Tasks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2D671602-B584-4AFF-8211-1EEA6CC191C8}"/>
                  </a:ext>
                </a:extLst>
              </p:cNvPr>
              <p:cNvSpPr/>
              <p:nvPr/>
            </p:nvSpPr>
            <p:spPr>
              <a:xfrm>
                <a:off x="1541420" y="3487782"/>
                <a:ext cx="1567542" cy="63137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Structured 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10F84448-AC83-4109-90ED-50D914149484}"/>
                  </a:ext>
                </a:extLst>
              </p:cNvPr>
              <p:cNvSpPr/>
              <p:nvPr/>
            </p:nvSpPr>
            <p:spPr>
              <a:xfrm>
                <a:off x="4677615" y="5536746"/>
                <a:ext cx="2529840" cy="40494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Replace Employee’s tasks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6C5ED0EF-FFFF-4EFA-A124-A2DF4F3C6C73}"/>
                  </a:ext>
                </a:extLst>
              </p:cNvPr>
              <p:cNvSpPr/>
              <p:nvPr/>
            </p:nvSpPr>
            <p:spPr>
              <a:xfrm>
                <a:off x="9927722" y="3553097"/>
                <a:ext cx="1567542" cy="63137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Unstructured 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xmlns="" id="{945A964A-E51B-459A-B583-9E829218A65E}"/>
                  </a:ext>
                </a:extLst>
              </p:cNvPr>
              <p:cNvSpPr/>
              <p:nvPr/>
            </p:nvSpPr>
            <p:spPr>
              <a:xfrm>
                <a:off x="3657600" y="1528354"/>
                <a:ext cx="3958046" cy="49638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Contact Center Assist</a:t>
                </a: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xmlns="" id="{21107686-A2C3-41DE-A63B-77FBC5453785}"/>
                  </a:ext>
                </a:extLst>
              </p:cNvPr>
              <p:cNvSpPr/>
              <p:nvPr/>
            </p:nvSpPr>
            <p:spPr>
              <a:xfrm>
                <a:off x="3657600" y="2079172"/>
                <a:ext cx="3381103" cy="49638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Human Resources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Center Assist</a:t>
                </a: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xmlns="" id="{6E375B82-EB8D-4E1C-9772-941899CD2506}"/>
                  </a:ext>
                </a:extLst>
              </p:cNvPr>
              <p:cNvSpPr/>
              <p:nvPr/>
            </p:nvSpPr>
            <p:spPr>
              <a:xfrm>
                <a:off x="3108962" y="2662647"/>
                <a:ext cx="1423851" cy="49638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Desktop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Automation</a:t>
                </a: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xmlns="" id="{E5073D56-D6E1-4D42-A5F6-778CEEEFB499}"/>
                  </a:ext>
                </a:extLst>
              </p:cNvPr>
              <p:cNvSpPr/>
              <p:nvPr/>
            </p:nvSpPr>
            <p:spPr>
              <a:xfrm>
                <a:off x="6278886" y="2843347"/>
                <a:ext cx="1924592" cy="49638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Specialist Process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Software</a:t>
                </a: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xmlns="" id="{B331A516-1F3B-4E27-AAD1-403F06884810}"/>
                  </a:ext>
                </a:extLst>
              </p:cNvPr>
              <p:cNvSpPr/>
              <p:nvPr/>
            </p:nvSpPr>
            <p:spPr>
              <a:xfrm>
                <a:off x="4010300" y="3339736"/>
                <a:ext cx="1924592" cy="101890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Robotic 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Process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Automation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xmlns="" id="{1497F52A-8D71-406E-8329-C29A705EC3BD}"/>
                  </a:ext>
                </a:extLst>
              </p:cNvPr>
              <p:cNvSpPr/>
              <p:nvPr/>
            </p:nvSpPr>
            <p:spPr>
              <a:xfrm>
                <a:off x="6004564" y="3339736"/>
                <a:ext cx="1924592" cy="101890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err="1">
                    <a:solidFill>
                      <a:schemeClr val="tx1"/>
                    </a:solidFill>
                  </a:rPr>
                  <a:t>iBPMS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xmlns="" id="{F882F2AB-03C8-485E-AC72-566551B4946C}"/>
                  </a:ext>
                </a:extLst>
              </p:cNvPr>
              <p:cNvSpPr/>
              <p:nvPr/>
            </p:nvSpPr>
            <p:spPr>
              <a:xfrm>
                <a:off x="4831080" y="4184468"/>
                <a:ext cx="2207623" cy="49638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IT Process Automation</a:t>
                </a: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xmlns="" id="{07E2F03F-3DFD-4153-BBB7-A797DA3F5467}"/>
                  </a:ext>
                </a:extLst>
              </p:cNvPr>
              <p:cNvSpPr/>
              <p:nvPr/>
            </p:nvSpPr>
            <p:spPr>
              <a:xfrm>
                <a:off x="3407229" y="4955179"/>
                <a:ext cx="1423851" cy="49638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APIs</a:t>
                </a: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xmlns="" id="{44747B26-FD92-4186-A389-463E6252417B}"/>
                  </a:ext>
                </a:extLst>
              </p:cNvPr>
              <p:cNvSpPr/>
              <p:nvPr/>
            </p:nvSpPr>
            <p:spPr>
              <a:xfrm>
                <a:off x="5085807" y="4833257"/>
                <a:ext cx="1423851" cy="49638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ERP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FB7A9489-4F12-4C2A-9B46-67D4B2F9B49C}"/>
                  </a:ext>
                </a:extLst>
              </p:cNvPr>
              <p:cNvSpPr txBox="1"/>
              <p:nvPr/>
            </p:nvSpPr>
            <p:spPr>
              <a:xfrm>
                <a:off x="7207455" y="2098765"/>
                <a:ext cx="17209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Artificial Intelligence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5DBFF6D1-F046-4AFD-B544-753AA47F4D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44382" y="3849189"/>
                <a:ext cx="196811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08FE2D1E-2BB4-417C-B2F2-6F34A3298117}"/>
                  </a:ext>
                </a:extLst>
              </p:cNvPr>
              <p:cNvSpPr txBox="1"/>
              <p:nvPr/>
            </p:nvSpPr>
            <p:spPr>
              <a:xfrm>
                <a:off x="3885891" y="6127023"/>
                <a:ext cx="48998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/>
                  <a:t>iBPMS</a:t>
                </a:r>
                <a:r>
                  <a:rPr lang="en-US" sz="1600" dirty="0"/>
                  <a:t> = </a:t>
                </a:r>
                <a:r>
                  <a:rPr lang="en-US" sz="1600" dirty="0" smtClean="0"/>
                  <a:t>Intelligent Business </a:t>
                </a:r>
                <a:r>
                  <a:rPr lang="en-US" sz="1600" dirty="0"/>
                  <a:t>P</a:t>
                </a:r>
                <a:r>
                  <a:rPr lang="en-US" sz="1600" dirty="0" smtClean="0"/>
                  <a:t>rocess </a:t>
                </a:r>
                <a:r>
                  <a:rPr lang="en-US" sz="1600" dirty="0"/>
                  <a:t>M</a:t>
                </a:r>
                <a:r>
                  <a:rPr lang="en-US" sz="1600" dirty="0" smtClean="0"/>
                  <a:t>anagement Suite</a:t>
                </a:r>
                <a:endParaRPr lang="en-US" sz="1600" dirty="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F1A7300E-1462-4819-A2C3-1279FA7A5062}"/>
                </a:ext>
              </a:extLst>
            </p:cNvPr>
            <p:cNvGrpSpPr/>
            <p:nvPr/>
          </p:nvGrpSpPr>
          <p:grpSpPr>
            <a:xfrm>
              <a:off x="968684" y="421172"/>
              <a:ext cx="10430843" cy="620985"/>
              <a:chOff x="1395394" y="421172"/>
              <a:chExt cx="10430843" cy="620985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xmlns="" id="{32A2373B-A429-4A5F-B5D5-D3077BC3C3D3}"/>
                  </a:ext>
                </a:extLst>
              </p:cNvPr>
              <p:cNvGrpSpPr/>
              <p:nvPr/>
            </p:nvGrpSpPr>
            <p:grpSpPr>
              <a:xfrm>
                <a:off x="1545768" y="421172"/>
                <a:ext cx="10280469" cy="330924"/>
                <a:chOff x="1545768" y="421172"/>
                <a:chExt cx="10280469" cy="330924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xmlns="" id="{6A01D425-54BB-4EC9-82A8-7987323A8F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45768" y="421172"/>
                  <a:ext cx="10280469" cy="1088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xmlns="" id="{E907C19C-1F60-48D9-8115-D4667B120C32}"/>
                    </a:ext>
                  </a:extLst>
                </p:cNvPr>
                <p:cNvCxnSpPr/>
                <p:nvPr/>
              </p:nvCxnSpPr>
              <p:spPr>
                <a:xfrm>
                  <a:off x="1545768" y="432056"/>
                  <a:ext cx="0" cy="3200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xmlns="" id="{C3F18EC4-A787-4654-B53D-2E82923CB1E6}"/>
                    </a:ext>
                  </a:extLst>
                </p:cNvPr>
                <p:cNvCxnSpPr/>
                <p:nvPr/>
              </p:nvCxnSpPr>
              <p:spPr>
                <a:xfrm>
                  <a:off x="11826237" y="421172"/>
                  <a:ext cx="0" cy="3200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xmlns="" id="{010F669E-F2B8-49E2-85FA-F1DF006BAF52}"/>
                    </a:ext>
                  </a:extLst>
                </p:cNvPr>
                <p:cNvCxnSpPr/>
                <p:nvPr/>
              </p:nvCxnSpPr>
              <p:spPr>
                <a:xfrm>
                  <a:off x="3187336" y="430968"/>
                  <a:ext cx="0" cy="3200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xmlns="" id="{2C82351D-9CEF-445F-8473-20035F451BE9}"/>
                    </a:ext>
                  </a:extLst>
                </p:cNvPr>
                <p:cNvCxnSpPr/>
                <p:nvPr/>
              </p:nvCxnSpPr>
              <p:spPr>
                <a:xfrm>
                  <a:off x="4828904" y="429880"/>
                  <a:ext cx="0" cy="3200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xmlns="" id="{0365A2A2-8AB7-4D38-A842-B97CA7F730FD}"/>
                    </a:ext>
                  </a:extLst>
                </p:cNvPr>
                <p:cNvCxnSpPr/>
                <p:nvPr/>
              </p:nvCxnSpPr>
              <p:spPr>
                <a:xfrm>
                  <a:off x="6470472" y="428792"/>
                  <a:ext cx="0" cy="3200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xmlns="" id="{118492F1-AE69-45FC-ABF1-E71A329F900E}"/>
                    </a:ext>
                  </a:extLst>
                </p:cNvPr>
                <p:cNvCxnSpPr/>
                <p:nvPr/>
              </p:nvCxnSpPr>
              <p:spPr>
                <a:xfrm>
                  <a:off x="8112040" y="427704"/>
                  <a:ext cx="0" cy="3200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xmlns="" id="{A4FC810A-630C-4FEB-9ABF-E7FDD5CAF88E}"/>
                    </a:ext>
                  </a:extLst>
                </p:cNvPr>
                <p:cNvCxnSpPr/>
                <p:nvPr/>
              </p:nvCxnSpPr>
              <p:spPr>
                <a:xfrm>
                  <a:off x="9753608" y="426616"/>
                  <a:ext cx="0" cy="3200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C28FB7E8-9584-4BD5-89D3-3D84C32AAA30}"/>
                  </a:ext>
                </a:extLst>
              </p:cNvPr>
              <p:cNvSpPr txBox="1"/>
              <p:nvPr/>
            </p:nvSpPr>
            <p:spPr>
              <a:xfrm>
                <a:off x="3696321" y="51845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2018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225B71B8-C787-4EA3-9F1E-EDE0018DA812}"/>
                  </a:ext>
                </a:extLst>
              </p:cNvPr>
              <p:cNvSpPr txBox="1"/>
              <p:nvPr/>
            </p:nvSpPr>
            <p:spPr>
              <a:xfrm>
                <a:off x="5305608" y="49519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2019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id="{DF2ED944-72D8-4500-951F-5A99270DDD50}"/>
                  </a:ext>
                </a:extLst>
              </p:cNvPr>
              <p:cNvSpPr txBox="1"/>
              <p:nvPr/>
            </p:nvSpPr>
            <p:spPr>
              <a:xfrm>
                <a:off x="7130829" y="506077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2020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id="{1A7160F1-68E6-46F3-8A9D-263C64395BFE}"/>
                  </a:ext>
                </a:extLst>
              </p:cNvPr>
              <p:cNvSpPr txBox="1"/>
              <p:nvPr/>
            </p:nvSpPr>
            <p:spPr>
              <a:xfrm>
                <a:off x="8627200" y="539426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2021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id="{4716E469-98EF-4CC5-8A1F-E2DA9D4838C4}"/>
                  </a:ext>
                </a:extLst>
              </p:cNvPr>
              <p:cNvSpPr txBox="1"/>
              <p:nvPr/>
            </p:nvSpPr>
            <p:spPr>
              <a:xfrm>
                <a:off x="2130888" y="50172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2017</a:t>
                </a:r>
              </a:p>
            </p:txBody>
          </p:sp>
          <p:sp>
            <p:nvSpPr>
              <p:cNvPr id="53" name="Arrow: Right 52">
                <a:extLst>
                  <a:ext uri="{FF2B5EF4-FFF2-40B4-BE49-F238E27FC236}">
                    <a16:creationId xmlns:a16="http://schemas.microsoft.com/office/drawing/2014/main" xmlns="" id="{3A750BCC-582B-48E4-939D-F70865947127}"/>
                  </a:ext>
                </a:extLst>
              </p:cNvPr>
              <p:cNvSpPr/>
              <p:nvPr/>
            </p:nvSpPr>
            <p:spPr>
              <a:xfrm>
                <a:off x="2821582" y="496175"/>
                <a:ext cx="836018" cy="343992"/>
              </a:xfrm>
              <a:prstGeom prst="rightArrow">
                <a:avLst/>
              </a:prstGeom>
              <a:solidFill>
                <a:srgbClr val="FF0000">
                  <a:alpha val="2705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row: Right 53">
                <a:extLst>
                  <a:ext uri="{FF2B5EF4-FFF2-40B4-BE49-F238E27FC236}">
                    <a16:creationId xmlns:a16="http://schemas.microsoft.com/office/drawing/2014/main" xmlns="" id="{6235B249-49A2-4DE5-ACC3-F569C38039E5}"/>
                  </a:ext>
                </a:extLst>
              </p:cNvPr>
              <p:cNvSpPr/>
              <p:nvPr/>
            </p:nvSpPr>
            <p:spPr>
              <a:xfrm>
                <a:off x="4446768" y="505096"/>
                <a:ext cx="836018" cy="343992"/>
              </a:xfrm>
              <a:prstGeom prst="rightArrow">
                <a:avLst/>
              </a:prstGeom>
              <a:solidFill>
                <a:srgbClr val="FF0000">
                  <a:alpha val="2705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row: Right 54">
                <a:extLst>
                  <a:ext uri="{FF2B5EF4-FFF2-40B4-BE49-F238E27FC236}">
                    <a16:creationId xmlns:a16="http://schemas.microsoft.com/office/drawing/2014/main" xmlns="" id="{70782098-A1B2-412A-9AF5-4E8B212E09B5}"/>
                  </a:ext>
                </a:extLst>
              </p:cNvPr>
              <p:cNvSpPr/>
              <p:nvPr/>
            </p:nvSpPr>
            <p:spPr>
              <a:xfrm>
                <a:off x="6088335" y="489855"/>
                <a:ext cx="836018" cy="343992"/>
              </a:xfrm>
              <a:prstGeom prst="rightArrow">
                <a:avLst/>
              </a:prstGeom>
              <a:solidFill>
                <a:srgbClr val="FF0000">
                  <a:alpha val="2705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Arrow: Right 55">
                <a:extLst>
                  <a:ext uri="{FF2B5EF4-FFF2-40B4-BE49-F238E27FC236}">
                    <a16:creationId xmlns:a16="http://schemas.microsoft.com/office/drawing/2014/main" xmlns="" id="{66EEF01C-1427-443A-890C-12ED7B4640BF}"/>
                  </a:ext>
                </a:extLst>
              </p:cNvPr>
              <p:cNvSpPr/>
              <p:nvPr/>
            </p:nvSpPr>
            <p:spPr>
              <a:xfrm>
                <a:off x="7729902" y="474614"/>
                <a:ext cx="836018" cy="343992"/>
              </a:xfrm>
              <a:prstGeom prst="rightArrow">
                <a:avLst/>
              </a:prstGeom>
              <a:solidFill>
                <a:srgbClr val="FF0000">
                  <a:alpha val="2705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xmlns="" id="{3D57D255-8FC2-45AD-B1C9-84A2A2AEC5D3}"/>
                  </a:ext>
                </a:extLst>
              </p:cNvPr>
              <p:cNvSpPr/>
              <p:nvPr/>
            </p:nvSpPr>
            <p:spPr>
              <a:xfrm>
                <a:off x="9371469" y="459373"/>
                <a:ext cx="836018" cy="343992"/>
              </a:xfrm>
              <a:prstGeom prst="rightArrow">
                <a:avLst/>
              </a:prstGeom>
              <a:solidFill>
                <a:srgbClr val="FF0000">
                  <a:alpha val="2705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609FBE71-F259-4897-A1C4-8858AA58E4DD}"/>
                  </a:ext>
                </a:extLst>
              </p:cNvPr>
              <p:cNvSpPr txBox="1"/>
              <p:nvPr/>
            </p:nvSpPr>
            <p:spPr>
              <a:xfrm>
                <a:off x="1395394" y="703205"/>
                <a:ext cx="44413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Q1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xmlns="" id="{8823204E-ABAF-4349-B1D9-833010559061}"/>
                  </a:ext>
                </a:extLst>
              </p:cNvPr>
              <p:cNvSpPr txBox="1"/>
              <p:nvPr/>
            </p:nvSpPr>
            <p:spPr>
              <a:xfrm>
                <a:off x="2837801" y="765158"/>
                <a:ext cx="6582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Q4|Q1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0B7CD4C3-D7F9-427A-AFA9-37FC48C7970C}"/>
                  </a:ext>
                </a:extLst>
              </p:cNvPr>
              <p:cNvSpPr txBox="1"/>
              <p:nvPr/>
            </p:nvSpPr>
            <p:spPr>
              <a:xfrm>
                <a:off x="4523809" y="724489"/>
                <a:ext cx="6582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Q4|Q1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719A338C-F70F-470D-8347-5A42628E3C23}"/>
                  </a:ext>
                </a:extLst>
              </p:cNvPr>
              <p:cNvSpPr txBox="1"/>
              <p:nvPr/>
            </p:nvSpPr>
            <p:spPr>
              <a:xfrm>
                <a:off x="6152440" y="721501"/>
                <a:ext cx="6582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Q4|Q1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17ED1219-B1B6-490F-ABE6-97DE3242F0AA}"/>
                  </a:ext>
                </a:extLst>
              </p:cNvPr>
              <p:cNvSpPr txBox="1"/>
              <p:nvPr/>
            </p:nvSpPr>
            <p:spPr>
              <a:xfrm>
                <a:off x="7781071" y="718513"/>
                <a:ext cx="6582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Q4|Q1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id="{DE5BA9F7-45A1-4818-BE08-FA3822C9BDBE}"/>
                  </a:ext>
                </a:extLst>
              </p:cNvPr>
              <p:cNvSpPr txBox="1"/>
              <p:nvPr/>
            </p:nvSpPr>
            <p:spPr>
              <a:xfrm>
                <a:off x="9409702" y="715525"/>
                <a:ext cx="6582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Q4|Q1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250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7590" y="347241"/>
            <a:ext cx="10488110" cy="6510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20755" y="1301967"/>
            <a:ext cx="10143396" cy="4790659"/>
            <a:chOff x="920755" y="1301967"/>
            <a:chExt cx="10143396" cy="4790659"/>
          </a:xfrm>
        </p:grpSpPr>
        <p:sp>
          <p:nvSpPr>
            <p:cNvPr id="29" name="Rounded Rectangle 28"/>
            <p:cNvSpPr/>
            <p:nvPr/>
          </p:nvSpPr>
          <p:spPr>
            <a:xfrm>
              <a:off x="1273037" y="5717460"/>
              <a:ext cx="9791114" cy="3751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Network Connectivity &amp; Storage Layer</a:t>
              </a: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131862" y="2929047"/>
              <a:ext cx="2409724" cy="2633640"/>
              <a:chOff x="1446835" y="2976870"/>
              <a:chExt cx="1516284" cy="2278036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1446835" y="2988197"/>
                <a:ext cx="1516284" cy="2266709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28610" y="2976870"/>
                <a:ext cx="786921" cy="638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Security</a:t>
                </a:r>
              </a:p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Compensating</a:t>
                </a:r>
              </a:p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Controls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518908" y="3694244"/>
                <a:ext cx="1406325" cy="361626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Security Auditing</a:t>
                </a: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1501814" y="4669715"/>
                <a:ext cx="1406325" cy="361626"/>
              </a:xfrm>
              <a:prstGeom prst="roundRect">
                <a:avLst/>
              </a:prstGeom>
              <a:solidFill>
                <a:srgbClr val="FF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Performance monitoring</a:t>
                </a: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1511619" y="4152148"/>
                <a:ext cx="1413614" cy="397192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Credentialing &amp; Roles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920755" y="1301967"/>
              <a:ext cx="2669763" cy="1545793"/>
              <a:chOff x="1369720" y="1135895"/>
              <a:chExt cx="1670510" cy="1064871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1501813" y="1135895"/>
                <a:ext cx="1516284" cy="1064871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590148" y="1390681"/>
                <a:ext cx="979398" cy="599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bg1"/>
                    </a:solidFill>
                  </a:rPr>
                  <a:t>Memory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bg1"/>
                    </a:solidFill>
                  </a:rPr>
                  <a:t>Core Processor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bg1"/>
                    </a:solidFill>
                  </a:rPr>
                  <a:t>Gb of HD space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369720" y="1145111"/>
                <a:ext cx="1670510" cy="474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BoTs</a:t>
                </a:r>
                <a:endPara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600" b="1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70373" y="1315345"/>
              <a:ext cx="2787984" cy="3501361"/>
              <a:chOff x="7617897" y="889725"/>
              <a:chExt cx="2787984" cy="3501361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7883359" y="889725"/>
                <a:ext cx="2257063" cy="3501361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8084125" y="2414796"/>
                <a:ext cx="1942619" cy="60559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Resource Abstraction and Control Layer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617897" y="946599"/>
                <a:ext cx="2787984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Host Environment </a:t>
                </a:r>
              </a:p>
              <a:p>
                <a:pPr algn="ctr"/>
                <a:r>
                  <a:rPr lang="en-US" sz="1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(Virtual or Physical)</a:t>
                </a:r>
              </a:p>
              <a:p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8040580" y="1400841"/>
                <a:ext cx="1942619" cy="877330"/>
                <a:chOff x="5302873" y="1738949"/>
                <a:chExt cx="1942619" cy="877330"/>
              </a:xfrm>
            </p:grpSpPr>
            <p:sp>
              <p:nvSpPr>
                <p:cNvPr id="69" name="Rounded Rectangle 68"/>
                <p:cNvSpPr/>
                <p:nvPr/>
              </p:nvSpPr>
              <p:spPr>
                <a:xfrm>
                  <a:off x="5302873" y="1751237"/>
                  <a:ext cx="1942619" cy="865042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753438" y="1738949"/>
                  <a:ext cx="115724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Service Layer</a:t>
                  </a:r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5385950" y="1986998"/>
                  <a:ext cx="1415052" cy="240761"/>
                </a:xfrm>
                <a:prstGeom prst="roundRect">
                  <a:avLst/>
                </a:prstGeom>
                <a:solidFill>
                  <a:srgbClr val="FF99CC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</a:rPr>
                    <a:t>SaaS</a:t>
                  </a:r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>
                <a:xfrm>
                  <a:off x="5392680" y="2309429"/>
                  <a:ext cx="1430929" cy="225180"/>
                </a:xfrm>
                <a:prstGeom prst="round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</a:rPr>
                    <a:t>On-</a:t>
                  </a:r>
                  <a:r>
                    <a:rPr lang="en-US" sz="1400" b="1" dirty="0" err="1">
                      <a:solidFill>
                        <a:schemeClr val="tx1"/>
                      </a:solidFill>
                    </a:rPr>
                    <a:t>Prem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8063341" y="3110158"/>
                <a:ext cx="1961334" cy="902328"/>
                <a:chOff x="5302872" y="4202740"/>
                <a:chExt cx="1961334" cy="902328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5302872" y="4240026"/>
                  <a:ext cx="1942619" cy="865042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>
                <a:xfrm>
                  <a:off x="5326101" y="4510517"/>
                  <a:ext cx="1415052" cy="240761"/>
                </a:xfrm>
                <a:prstGeom prst="round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</a:rPr>
                    <a:t>Hardware</a:t>
                  </a:r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>
                <a:xfrm>
                  <a:off x="5319887" y="4792941"/>
                  <a:ext cx="1415052" cy="240761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</a:rPr>
                    <a:t>Facility</a:t>
                  </a: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5325727" y="4202740"/>
                  <a:ext cx="193847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Physical Resource Layer</a:t>
                  </a:r>
                </a:p>
              </p:txBody>
            </p:sp>
          </p:grpSp>
        </p:grpSp>
        <p:grpSp>
          <p:nvGrpSpPr>
            <p:cNvPr id="91" name="Group 90"/>
            <p:cNvGrpSpPr/>
            <p:nvPr/>
          </p:nvGrpSpPr>
          <p:grpSpPr>
            <a:xfrm>
              <a:off x="3750876" y="1316733"/>
              <a:ext cx="2300718" cy="4186866"/>
              <a:chOff x="1135709" y="2226747"/>
              <a:chExt cx="2300718" cy="4186866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1135709" y="2226747"/>
                <a:ext cx="2300718" cy="4186866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1323811" y="5681398"/>
                <a:ext cx="1924514" cy="506471"/>
              </a:xfrm>
              <a:prstGeom prst="round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Service </a:t>
                </a:r>
              </a:p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Functional layer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1292123" y="3820739"/>
                <a:ext cx="1906669" cy="52830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SQL Server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Access</a:t>
                </a: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1292123" y="3221638"/>
                <a:ext cx="1906669" cy="528302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Remote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Desktop</a:t>
                </a: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1310837" y="2610575"/>
                <a:ext cx="1906669" cy="52830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Global 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Manager</a:t>
                </a: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310837" y="4434250"/>
                <a:ext cx="1906669" cy="52830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Analytics</a:t>
                </a:r>
              </a:p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Services</a:t>
                </a:r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1323811" y="5057824"/>
                <a:ext cx="1906669" cy="528302"/>
              </a:xfrm>
              <a:prstGeom prst="round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Production</a:t>
                </a:r>
              </a:p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Support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245907" y="2234446"/>
                <a:ext cx="2089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RPA Service Management</a:t>
                </a: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8768196" y="1324432"/>
              <a:ext cx="2295955" cy="3606792"/>
              <a:chOff x="9595047" y="2148873"/>
              <a:chExt cx="2295955" cy="3606792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9595047" y="2148873"/>
                <a:ext cx="2295955" cy="3606792"/>
              </a:xfrm>
              <a:prstGeom prst="roundRect">
                <a:avLst/>
              </a:prstGeom>
              <a:solidFill>
                <a:srgbClr val="B2B2B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9781267" y="2669630"/>
                <a:ext cx="1924514" cy="823957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Service </a:t>
                </a:r>
              </a:p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Intermediation</a:t>
                </a:r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9822467" y="3674064"/>
                <a:ext cx="1924514" cy="82395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Service 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Aggregation</a:t>
                </a:r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9790778" y="4706495"/>
                <a:ext cx="1924514" cy="823957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Service </a:t>
                </a:r>
              </a:p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Arbitrage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9961761" y="2230238"/>
                <a:ext cx="15825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RPA Orchestration </a:t>
                </a:r>
              </a:p>
            </p:txBody>
          </p:sp>
        </p:grpSp>
      </p:grpSp>
      <p:sp>
        <p:nvSpPr>
          <p:cNvPr id="99" name="TextBox 98"/>
          <p:cNvSpPr txBox="1"/>
          <p:nvPr/>
        </p:nvSpPr>
        <p:spPr>
          <a:xfrm>
            <a:off x="6868661" y="6456415"/>
            <a:ext cx="3868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Robot Process Automation Reference Architecture</a:t>
            </a:r>
          </a:p>
        </p:txBody>
      </p:sp>
    </p:spTree>
    <p:extLst>
      <p:ext uri="{BB962C8B-B14F-4D97-AF65-F5344CB8AC3E}">
        <p14:creationId xmlns:p14="http://schemas.microsoft.com/office/powerpoint/2010/main" val="315841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 rot="5400000">
            <a:off x="5547367" y="1544460"/>
            <a:ext cx="284836" cy="3298891"/>
          </a:xfrm>
          <a:prstGeom prst="can">
            <a:avLst>
              <a:gd name="adj" fmla="val 3052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Control Room API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371702" y="362867"/>
            <a:ext cx="1283373" cy="712191"/>
            <a:chOff x="8254595" y="1699730"/>
            <a:chExt cx="417962" cy="434648"/>
          </a:xfrm>
        </p:grpSpPr>
        <p:sp>
          <p:nvSpPr>
            <p:cNvPr id="23" name="Freeform 131"/>
            <p:cNvSpPr>
              <a:spLocks noChangeArrowheads="1"/>
            </p:cNvSpPr>
            <p:nvPr/>
          </p:nvSpPr>
          <p:spPr bwMode="auto">
            <a:xfrm>
              <a:off x="8297810" y="1899701"/>
              <a:ext cx="374747" cy="234677"/>
            </a:xfrm>
            <a:custGeom>
              <a:avLst/>
              <a:gdLst>
                <a:gd name="T0" fmla="*/ 164291 w 497"/>
                <a:gd name="T1" fmla="*/ 37791 h 329"/>
                <a:gd name="T2" fmla="*/ 164291 w 497"/>
                <a:gd name="T3" fmla="*/ 37791 h 329"/>
                <a:gd name="T4" fmla="*/ 153080 w 497"/>
                <a:gd name="T5" fmla="*/ 41656 h 329"/>
                <a:gd name="T6" fmla="*/ 99179 w 497"/>
                <a:gd name="T7" fmla="*/ 0 h 329"/>
                <a:gd name="T8" fmla="*/ 41827 w 497"/>
                <a:gd name="T9" fmla="*/ 56687 h 329"/>
                <a:gd name="T10" fmla="*/ 41827 w 497"/>
                <a:gd name="T11" fmla="*/ 64417 h 329"/>
                <a:gd name="T12" fmla="*/ 38378 w 497"/>
                <a:gd name="T13" fmla="*/ 64417 h 329"/>
                <a:gd name="T14" fmla="*/ 0 w 497"/>
                <a:gd name="T15" fmla="*/ 102208 h 329"/>
                <a:gd name="T16" fmla="*/ 38378 w 497"/>
                <a:gd name="T17" fmla="*/ 140859 h 329"/>
                <a:gd name="T18" fmla="*/ 164291 w 497"/>
                <a:gd name="T19" fmla="*/ 140859 h 329"/>
                <a:gd name="T20" fmla="*/ 213881 w 497"/>
                <a:gd name="T21" fmla="*/ 87178 h 329"/>
                <a:gd name="T22" fmla="*/ 164291 w 497"/>
                <a:gd name="T23" fmla="*/ 37791 h 3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7" h="329">
                  <a:moveTo>
                    <a:pt x="381" y="88"/>
                  </a:moveTo>
                  <a:lnTo>
                    <a:pt x="381" y="88"/>
                  </a:lnTo>
                  <a:cubicBezTo>
                    <a:pt x="372" y="88"/>
                    <a:pt x="363" y="88"/>
                    <a:pt x="355" y="97"/>
                  </a:cubicBezTo>
                  <a:cubicBezTo>
                    <a:pt x="346" y="44"/>
                    <a:pt x="293" y="0"/>
                    <a:pt x="230" y="0"/>
                  </a:cubicBezTo>
                  <a:cubicBezTo>
                    <a:pt x="159" y="0"/>
                    <a:pt x="97" y="62"/>
                    <a:pt x="97" y="132"/>
                  </a:cubicBezTo>
                  <a:cubicBezTo>
                    <a:pt x="97" y="132"/>
                    <a:pt x="97" y="141"/>
                    <a:pt x="97" y="150"/>
                  </a:cubicBezTo>
                  <a:cubicBezTo>
                    <a:pt x="97" y="150"/>
                    <a:pt x="97" y="150"/>
                    <a:pt x="89" y="150"/>
                  </a:cubicBezTo>
                  <a:cubicBezTo>
                    <a:pt x="44" y="150"/>
                    <a:pt x="0" y="185"/>
                    <a:pt x="0" y="238"/>
                  </a:cubicBezTo>
                  <a:cubicBezTo>
                    <a:pt x="0" y="283"/>
                    <a:pt x="44" y="328"/>
                    <a:pt x="89" y="32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443" y="328"/>
                    <a:pt x="496" y="275"/>
                    <a:pt x="496" y="203"/>
                  </a:cubicBezTo>
                  <a:cubicBezTo>
                    <a:pt x="496" y="141"/>
                    <a:pt x="443" y="88"/>
                    <a:pt x="381" y="8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lIns="45720" tIns="22860" rIns="45720" bIns="22860" anchor="ctr"/>
            <a:lstStyle/>
            <a:p>
              <a:endParaRPr lang="en-US" sz="2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54595" y="1699730"/>
              <a:ext cx="197442" cy="187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Cloud</a:t>
              </a:r>
            </a:p>
          </p:txBody>
        </p:sp>
      </p:grpSp>
      <p:sp>
        <p:nvSpPr>
          <p:cNvPr id="35" name="Can 34"/>
          <p:cNvSpPr/>
          <p:nvPr/>
        </p:nvSpPr>
        <p:spPr>
          <a:xfrm>
            <a:off x="7727663" y="1991985"/>
            <a:ext cx="253731" cy="1714355"/>
          </a:xfrm>
          <a:prstGeom prst="can">
            <a:avLst>
              <a:gd name="adj" fmla="val 305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33" dirty="0"/>
              <a:t>Distribution Caching</a:t>
            </a:r>
          </a:p>
        </p:txBody>
      </p:sp>
      <p:sp>
        <p:nvSpPr>
          <p:cNvPr id="51" name="Can 50"/>
          <p:cNvSpPr/>
          <p:nvPr/>
        </p:nvSpPr>
        <p:spPr>
          <a:xfrm rot="5400000">
            <a:off x="5497993" y="662201"/>
            <a:ext cx="253544" cy="3792311"/>
          </a:xfrm>
          <a:prstGeom prst="can">
            <a:avLst>
              <a:gd name="adj" fmla="val 30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33" dirty="0"/>
              <a:t>Control UI &amp; Schedulers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209012" y="4373871"/>
            <a:ext cx="4791448" cy="3344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dirty="0"/>
              <a:t>Data base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795842" y="5298191"/>
            <a:ext cx="3792308" cy="309136"/>
          </a:xfrm>
          <a:prstGeom prst="rect">
            <a:avLst/>
          </a:prstGeom>
          <a:solidFill>
            <a:srgbClr val="F973D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dirty="0"/>
              <a:t>Share File Repository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26418" y="5799236"/>
            <a:ext cx="2796700" cy="3091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dirty="0"/>
              <a:t>Version Control</a:t>
            </a:r>
          </a:p>
        </p:txBody>
      </p:sp>
      <p:sp>
        <p:nvSpPr>
          <p:cNvPr id="77" name="Up-Down Arrow 76"/>
          <p:cNvSpPr/>
          <p:nvPr/>
        </p:nvSpPr>
        <p:spPr>
          <a:xfrm>
            <a:off x="3810564" y="2632605"/>
            <a:ext cx="443277" cy="1795992"/>
          </a:xfrm>
          <a:prstGeom prst="up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81" name="Straight Connector 80"/>
          <p:cNvCxnSpPr/>
          <p:nvPr/>
        </p:nvCxnSpPr>
        <p:spPr>
          <a:xfrm>
            <a:off x="3128233" y="1656129"/>
            <a:ext cx="5127529" cy="12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135324" y="4127265"/>
            <a:ext cx="5127529" cy="12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707421" y="825890"/>
            <a:ext cx="369332" cy="66140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/>
              <a:t>Channels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726845" y="2557520"/>
            <a:ext cx="369332" cy="77880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/>
              <a:t>Integration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77057" y="4597432"/>
            <a:ext cx="369332" cy="12277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/>
              <a:t>Application &amp;Data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795842" y="4819261"/>
            <a:ext cx="3792308" cy="309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dirty="0"/>
              <a:t>Real time data services</a:t>
            </a:r>
          </a:p>
        </p:txBody>
      </p:sp>
      <p:sp>
        <p:nvSpPr>
          <p:cNvPr id="88" name="Can 87"/>
          <p:cNvSpPr/>
          <p:nvPr/>
        </p:nvSpPr>
        <p:spPr>
          <a:xfrm>
            <a:off x="3402514" y="2102027"/>
            <a:ext cx="256868" cy="1714355"/>
          </a:xfrm>
          <a:prstGeom prst="can">
            <a:avLst>
              <a:gd name="adj" fmla="val 305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33" dirty="0"/>
              <a:t>Firewall</a:t>
            </a:r>
          </a:p>
        </p:txBody>
      </p:sp>
      <p:sp>
        <p:nvSpPr>
          <p:cNvPr id="89" name="Up-Down Arrow 88"/>
          <p:cNvSpPr/>
          <p:nvPr/>
        </p:nvSpPr>
        <p:spPr>
          <a:xfrm>
            <a:off x="6502400" y="3378200"/>
            <a:ext cx="443277" cy="1099624"/>
          </a:xfrm>
          <a:prstGeom prst="up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0" name="Up-Down Arrow 89"/>
          <p:cNvSpPr/>
          <p:nvPr/>
        </p:nvSpPr>
        <p:spPr>
          <a:xfrm>
            <a:off x="6838190" y="4876217"/>
            <a:ext cx="443277" cy="1099624"/>
          </a:xfrm>
          <a:prstGeom prst="up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2" name="Can 91"/>
          <p:cNvSpPr/>
          <p:nvPr/>
        </p:nvSpPr>
        <p:spPr>
          <a:xfrm rot="5400000">
            <a:off x="5436403" y="-20090"/>
            <a:ext cx="308200" cy="1789657"/>
          </a:xfrm>
          <a:prstGeom prst="can">
            <a:avLst>
              <a:gd name="adj" fmla="val 3052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33" dirty="0"/>
              <a:t>Browser control</a:t>
            </a:r>
          </a:p>
        </p:txBody>
      </p:sp>
      <p:sp>
        <p:nvSpPr>
          <p:cNvPr id="93" name="Can 92"/>
          <p:cNvSpPr/>
          <p:nvPr/>
        </p:nvSpPr>
        <p:spPr>
          <a:xfrm rot="5400000">
            <a:off x="4143241" y="321144"/>
            <a:ext cx="308200" cy="1789657"/>
          </a:xfrm>
          <a:prstGeom prst="can">
            <a:avLst>
              <a:gd name="adj" fmla="val 3052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33" dirty="0"/>
              <a:t>RPA creator</a:t>
            </a:r>
          </a:p>
        </p:txBody>
      </p:sp>
      <p:sp>
        <p:nvSpPr>
          <p:cNvPr id="94" name="Can 93"/>
          <p:cNvSpPr/>
          <p:nvPr/>
        </p:nvSpPr>
        <p:spPr>
          <a:xfrm rot="5400000">
            <a:off x="6972401" y="354646"/>
            <a:ext cx="308200" cy="1789657"/>
          </a:xfrm>
          <a:prstGeom prst="can">
            <a:avLst>
              <a:gd name="adj" fmla="val 3052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33" dirty="0"/>
              <a:t>RPA runner</a:t>
            </a:r>
          </a:p>
        </p:txBody>
      </p:sp>
      <p:sp>
        <p:nvSpPr>
          <p:cNvPr id="95" name="Up-Down Arrow 94"/>
          <p:cNvSpPr/>
          <p:nvPr/>
        </p:nvSpPr>
        <p:spPr>
          <a:xfrm>
            <a:off x="4083044" y="1341891"/>
            <a:ext cx="443277" cy="1099624"/>
          </a:xfrm>
          <a:prstGeom prst="upDown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6" name="Up-Down Arrow 95"/>
          <p:cNvSpPr/>
          <p:nvPr/>
        </p:nvSpPr>
        <p:spPr>
          <a:xfrm>
            <a:off x="6733880" y="1409197"/>
            <a:ext cx="443277" cy="1099624"/>
          </a:xfrm>
          <a:prstGeom prst="upDown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8" name="TextBox 97"/>
          <p:cNvSpPr txBox="1"/>
          <p:nvPr/>
        </p:nvSpPr>
        <p:spPr>
          <a:xfrm>
            <a:off x="5082430" y="1189711"/>
            <a:ext cx="1064715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RPA SaaS</a:t>
            </a:r>
          </a:p>
        </p:txBody>
      </p:sp>
    </p:spTree>
    <p:extLst>
      <p:ext uri="{BB962C8B-B14F-4D97-AF65-F5344CB8AC3E}">
        <p14:creationId xmlns:p14="http://schemas.microsoft.com/office/powerpoint/2010/main" val="300660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96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2021-03-15T15:56:04Z</dcterms:created>
  <dcterms:modified xsi:type="dcterms:W3CDTF">2023-03-27T16:02:35Z</dcterms:modified>
  <cp:category/>
</cp:coreProperties>
</file>